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3"/>
  </p:notesMasterIdLst>
  <p:handoutMasterIdLst>
    <p:handoutMasterId r:id="rId34"/>
  </p:handoutMasterIdLst>
  <p:sldIdLst>
    <p:sldId id="278" r:id="rId5"/>
    <p:sldId id="279" r:id="rId6"/>
    <p:sldId id="280" r:id="rId7"/>
    <p:sldId id="281" r:id="rId8"/>
    <p:sldId id="282" r:id="rId9"/>
    <p:sldId id="283" r:id="rId10"/>
    <p:sldId id="275" r:id="rId11"/>
    <p:sldId id="285" r:id="rId12"/>
    <p:sldId id="286" r:id="rId13"/>
    <p:sldId id="287" r:id="rId14"/>
    <p:sldId id="289" r:id="rId15"/>
    <p:sldId id="269" r:id="rId16"/>
    <p:sldId id="291" r:id="rId17"/>
    <p:sldId id="290" r:id="rId18"/>
    <p:sldId id="292" r:id="rId19"/>
    <p:sldId id="294" r:id="rId20"/>
    <p:sldId id="296" r:id="rId21"/>
    <p:sldId id="297" r:id="rId22"/>
    <p:sldId id="300" r:id="rId23"/>
    <p:sldId id="312" r:id="rId24"/>
    <p:sldId id="315" r:id="rId25"/>
    <p:sldId id="314" r:id="rId26"/>
    <p:sldId id="310" r:id="rId27"/>
    <p:sldId id="304" r:id="rId28"/>
    <p:sldId id="302" r:id="rId29"/>
    <p:sldId id="306" r:id="rId30"/>
    <p:sldId id="309" r:id="rId31"/>
    <p:sldId id="308" r:id="rId3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559" autoAdjust="0"/>
  </p:normalViewPr>
  <p:slideViewPr>
    <p:cSldViewPr>
      <p:cViewPr varScale="1">
        <p:scale>
          <a:sx n="83" d="100"/>
          <a:sy n="83" d="100"/>
        </p:scale>
        <p:origin x="686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A207F-0F91-42F2-96D0-049C6003623B}" type="datetimeFigureOut">
              <a:rPr lang="en-US"/>
              <a:t>02-Nov-20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67D4A-04CB-4EDF-8FB1-342A02FC8EC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C13F5-F2B1-464B-BE8F-27ABFBD2FBDE}" type="datetimeFigureOut">
              <a:rPr lang="en-US"/>
              <a:t>02-Nov-20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1351F-DBB1-4664-ADA9-83BC7CB8848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56A8B-1B8E-40AC-915C-5993B49A5D65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909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6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8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4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0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2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3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2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712D-992A-4AB1-A5C2-575F75921AA2}" type="datetimeFigureOut">
              <a:rPr lang="en-US" smtClean="0"/>
              <a:pPr/>
              <a:t>02-Nov-20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4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9C2E-7B62-4B61-8820-4AD2C4C5D89B}" type="datetimeFigureOut">
              <a:rPr lang="en-US" smtClean="0"/>
              <a:t>02-Nov-20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5573-564F-4FE8-9A2A-F71C5F30A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3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712D-992A-4AB1-A5C2-575F75921AA2}" type="datetimeFigureOut">
              <a:rPr lang="en-US" smtClean="0"/>
              <a:pPr/>
              <a:t>02-Nov-20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2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24"/>
            <a:ext cx="12188825" cy="68728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81844" y="458194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>
                <a:solidFill>
                  <a:schemeClr val="accent4">
                    <a:lumMod val="50000"/>
                  </a:schemeClr>
                </a:solidFill>
                <a:latin typeface="Bahnschrift Light Condensed" panose="020B0502040204020203" pitchFamily="34" charset="0"/>
                <a:cs typeface="Arial" panose="020B0604020202020204" pitchFamily="34" charset="0"/>
              </a:rPr>
              <a:t>Περιγραφές Μαθημάτων Προσανατολισμού (ΟΜΠ) στην Α’ Λυκείου</a:t>
            </a:r>
            <a:br>
              <a:rPr lang="el-GR" sz="2800" dirty="0">
                <a:solidFill>
                  <a:schemeClr val="accent4">
                    <a:lumMod val="50000"/>
                  </a:schemeClr>
                </a:solidFill>
                <a:latin typeface="Bahnschrift Light Condensed" panose="020B0502040204020203" pitchFamily="34" charset="0"/>
                <a:cs typeface="Arial" panose="020B0604020202020204" pitchFamily="34" charset="0"/>
              </a:rPr>
            </a:br>
            <a:r>
              <a:rPr lang="el-GR" sz="2800" dirty="0">
                <a:solidFill>
                  <a:schemeClr val="accent4">
                    <a:lumMod val="50000"/>
                  </a:schemeClr>
                </a:solidFill>
                <a:latin typeface="Bahnschrift Light Condensed" panose="020B0502040204020203" pitchFamily="34" charset="0"/>
                <a:cs typeface="Arial" panose="020B0604020202020204" pitchFamily="34" charset="0"/>
              </a:rPr>
              <a:t>2020-2021</a:t>
            </a:r>
            <a:endParaRPr lang="en-US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3812" y="3666300"/>
            <a:ext cx="66247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>
                <a:latin typeface="Bahnschrift Light Condensed" panose="020B0502040204020203" pitchFamily="34" charset="0"/>
              </a:rPr>
              <a:t>Υπηρεσία Συμβουλευτικής και Επαγγελματικής Αγωγής (ΥΣΕΑ)</a:t>
            </a:r>
          </a:p>
          <a:p>
            <a:pPr algn="ctr"/>
            <a:r>
              <a:rPr lang="el-GR" sz="2000" dirty="0">
                <a:latin typeface="Bahnschrift Light Condensed" panose="020B0502040204020203" pitchFamily="34" charset="0"/>
              </a:rPr>
              <a:t>Φωτεινή </a:t>
            </a:r>
            <a:r>
              <a:rPr lang="el-GR" sz="2000" dirty="0" err="1">
                <a:latin typeface="Bahnschrift Light Condensed" panose="020B0502040204020203" pitchFamily="34" charset="0"/>
              </a:rPr>
              <a:t>Ηρωνία</a:t>
            </a:r>
            <a:endParaRPr lang="en-GB" sz="2000" dirty="0">
              <a:latin typeface="Bahnschrift Light Condensed" panose="020B0502040204020203" pitchFamily="34" charset="0"/>
            </a:endParaRPr>
          </a:p>
        </p:txBody>
      </p:sp>
      <p:pic>
        <p:nvPicPr>
          <p:cNvPr id="7" name="Picture 6" descr="C:\Users\031\Desktop\Greek_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258" y="2058394"/>
            <a:ext cx="1123950" cy="1489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103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359145" y="404664"/>
            <a:ext cx="5482237" cy="118522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4</a:t>
            </a:r>
            <a:r>
              <a:rPr lang="el-GR" sz="2800" baseline="30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η</a:t>
            </a: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 ΟΜΠ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53852" y="1661899"/>
            <a:ext cx="60928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Οικονομικά</a:t>
            </a:r>
            <a:endParaRPr lang="el-GR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Αγγλικά</a:t>
            </a:r>
            <a:endParaRPr lang="en-US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1764" y="3573016"/>
            <a:ext cx="7488832" cy="27363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ΚΑΤΕΥΘΥΝΣΕΙΣ ΣΤΗ Β’ ΚΑΙ Γ’ ΛΥΚΕΙΟΥ</a:t>
            </a:r>
          </a:p>
          <a:p>
            <a:pPr algn="ctr"/>
            <a:endParaRPr lang="el-GR" sz="2800" dirty="0" smtClean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Εμπορίου και Υπηρεσιών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Καλών Τεχνών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6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252537" y="1825625"/>
            <a:ext cx="4351338" cy="4351338"/>
          </a:xfrm>
        </p:spPr>
      </p:pic>
      <p:sp>
        <p:nvSpPr>
          <p:cNvPr id="6" name="Rectangle 5"/>
          <p:cNvSpPr/>
          <p:nvPr/>
        </p:nvSpPr>
        <p:spPr>
          <a:xfrm>
            <a:off x="405780" y="980728"/>
            <a:ext cx="84566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chemeClr val="accent3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ΚΑΤΕΥΘΥΝΣΗ </a:t>
            </a:r>
            <a:r>
              <a:rPr lang="el-GR" sz="2400" b="1" u="sng" dirty="0">
                <a:solidFill>
                  <a:schemeClr val="accent3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ΚΑΛΩΝ ΤΕΧΝΩΝ </a:t>
            </a: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ΣΤΗ Β΄ΚΑΙ Γ΄ ΛΥΚΕΙΟΥ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7828" y="2060848"/>
            <a:ext cx="70164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Bahnschrift Light Condensed" panose="020B0502040204020203" pitchFamily="34" charset="0"/>
              </a:rPr>
              <a:t>ΠΡΟΣΒΑΣΗ </a:t>
            </a:r>
            <a:r>
              <a:rPr lang="el-GR" sz="2400" u="sng" dirty="0" smtClean="0">
                <a:solidFill>
                  <a:schemeClr val="accent3">
                    <a:lumMod val="75000"/>
                  </a:schemeClr>
                </a:solidFill>
                <a:latin typeface="Bahnschrift Light Condensed" panose="020B0502040204020203" pitchFamily="34" charset="0"/>
              </a:rPr>
              <a:t>ΑΠΟ </a:t>
            </a:r>
            <a:r>
              <a:rPr lang="el-GR" sz="2400" u="sng" dirty="0">
                <a:solidFill>
                  <a:schemeClr val="accent3">
                    <a:lumMod val="75000"/>
                  </a:schemeClr>
                </a:solidFill>
                <a:latin typeface="Bahnschrift Light Condensed" panose="020B0502040204020203" pitchFamily="34" charset="0"/>
              </a:rPr>
              <a:t>ΟΛΕΣ ΤΙΣ ΟΜΑΔΕΣ   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Bahnschrift Light Condensed" panose="020B0502040204020203" pitchFamily="34" charset="0"/>
              </a:rPr>
              <a:t>ΜΑΘΗΜΑΤΩΝ ΠΡΟΣΑΝΑΤΟΛΙΣΜΟΥ</a:t>
            </a:r>
          </a:p>
        </p:txBody>
      </p:sp>
    </p:spTree>
    <p:extLst>
      <p:ext uri="{BB962C8B-B14F-4D97-AF65-F5344CB8AC3E}">
        <p14:creationId xmlns:p14="http://schemas.microsoft.com/office/powerpoint/2010/main" val="382692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2" y="44624"/>
            <a:ext cx="12186646" cy="811794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5780" y="291106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latin typeface="Bahnschrift Light Condensed" panose="020B0502040204020203" pitchFamily="34" charset="0"/>
                <a:cs typeface="Arial" panose="020B0604020202020204" pitchFamily="34" charset="0"/>
              </a:rPr>
              <a:t>1</a:t>
            </a:r>
            <a:r>
              <a:rPr lang="el-GR" sz="2800" b="1" baseline="30000" dirty="0" smtClean="0">
                <a:latin typeface="Bahnschrift Light Condensed" panose="020B0502040204020203" pitchFamily="34" charset="0"/>
                <a:cs typeface="Arial" panose="020B0604020202020204" pitchFamily="34" charset="0"/>
              </a:rPr>
              <a:t>η </a:t>
            </a:r>
            <a:r>
              <a:rPr lang="el-GR" sz="2800" b="1" dirty="0" smtClean="0">
                <a:latin typeface="Bahnschrift Light Condensed" panose="020B0502040204020203" pitchFamily="34" charset="0"/>
                <a:cs typeface="Arial" panose="020B0604020202020204" pitchFamily="34" charset="0"/>
              </a:rPr>
              <a:t>  ΟΜΠ-</a:t>
            </a:r>
            <a:r>
              <a:rPr lang="en-US" sz="2800" b="1" dirty="0" smtClean="0">
                <a:latin typeface="Bahnschrift Light Condensed" panose="020B0502040204020203" pitchFamily="34" charset="0"/>
                <a:cs typeface="Arial" panose="020B0604020202020204" pitchFamily="34" charset="0"/>
              </a:rPr>
              <a:t> </a:t>
            </a:r>
            <a:r>
              <a:rPr lang="el-GR" sz="2800" b="1" dirty="0" smtClean="0">
                <a:latin typeface="Bahnschrift Light Condensed" panose="020B0502040204020203" pitchFamily="34" charset="0"/>
              </a:rPr>
              <a:t> </a:t>
            </a:r>
            <a:r>
              <a:rPr lang="el-GR" sz="2800" b="1" dirty="0">
                <a:latin typeface="Bahnschrift Light Condensed" panose="020B0502040204020203" pitchFamily="34" charset="0"/>
              </a:rPr>
              <a:t>ΚΛΑΣΙΚΩΝ ΚΑΙ ΑΝΘΡΩΠΙΣΤΙΚΩΝ ΣΠΟΥΔΩΝ / ΞΕΝΩΝ ΓΛΩΣΣΩΝ (ΙΣΤΟΡΙΑ - ΑΡΧΑΙΑ)</a:t>
            </a:r>
            <a:endParaRPr lang="en-US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3812" y="1484784"/>
            <a:ext cx="8784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ΝΟΜΙΚΗ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ΦΙΛΟΛΟΓΙΑ (ΕΛΛΗΝΙΚΗ, ΑΓΓΛΙΚΗ, ΙΤΑΛΙΚΗ, ΓΑΛΛΙΚΗ ΚΛΠ)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ΨΥΧΟΛΟΓΙΑ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Bahnschrift Light Condensed" panose="020B0502040204020203" pitchFamily="34" charset="0"/>
              </a:rPr>
              <a:t>ΔΗΜΟΣΙΟΓΡΑΦΙΑ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Bahnschrift Light Condensed" panose="020B0502040204020203" pitchFamily="34" charset="0"/>
              </a:rPr>
              <a:t>ΣΤΡΑΤΟΛΟΓΙΚΟ- ΣΤΡΑΤΙΩΤ. ΝΟΜΙΚΩΝ ΣΥΜΒΟΥΛΩΝ (ΣΣΑΣ)</a:t>
            </a:r>
            <a:endParaRPr lang="el-GR" sz="2000" dirty="0">
              <a:latin typeface="Bahnschrift Ligh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ΚΟΙΝΩΝΙΚΕΣ ΚΑΙ ΠΟΛΙΤΙΚΕΣ ΕΠΙΣΤΗΜΕΣ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ΙΣΤΟΡΙΑ ΑΡΧΑΙΟΛΟΓΙΑ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ΜΕΤΑΦΡΑΣΗ – ΔΙΕΡΜΗΝΕΙΑ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ΤΟΥΡΚΙΚΕΣ ΣΠΟΥΔΕΣ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ΔΙΕΘΝΕΙΣ ΕΥΡΩΠΑΙΚΕΣ ΣΠΟΥΔΕΣ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ΠΑΙΔΑΓΩΓΙΚΑ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Bahnschrift Light Condensed" panose="020B0502040204020203" pitchFamily="34" charset="0"/>
              </a:rPr>
              <a:t>ΘΕΑΤΡΟΛΟΓΙΑ</a:t>
            </a:r>
            <a:endParaRPr lang="el-GR" sz="2000" dirty="0">
              <a:latin typeface="Bahnschrift Ligh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ΟΙΚΙΑΚΗ ΟΙΚΟΝΟΜΙΑ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ΘΕΟΛΟΓΙΑ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ΔΗΜΟΣΙΑ ΔΙΟΙΚΗΣΗ</a:t>
            </a:r>
            <a:endParaRPr lang="en-GB" sz="2000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3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071"/>
            <a:ext cx="12186646" cy="811794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05780" y="410691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Bahnschrift Light Condensed" panose="020B0502040204020203" pitchFamily="34" charset="0"/>
              </a:rPr>
              <a:t>2η </a:t>
            </a:r>
            <a:r>
              <a:rPr lang="el-GR" sz="2800" b="1" dirty="0" smtClean="0">
                <a:latin typeface="Bahnschrift Light Condensed" panose="020B0502040204020203" pitchFamily="34" charset="0"/>
              </a:rPr>
              <a:t>ΟΜΠ- </a:t>
            </a:r>
            <a:r>
              <a:rPr lang="el-GR" sz="2800" b="1" dirty="0">
                <a:latin typeface="Bahnschrift Light Condensed" panose="020B0502040204020203" pitchFamily="34" charset="0"/>
              </a:rPr>
              <a:t>ΘΕΤΙΚΩΝ ΕΠΙΣΤΗΜΩΝ (ΜΑΘΗΜΑΤΙΚΑ- ΦΥΣΙΚΗ)</a:t>
            </a:r>
            <a:endParaRPr lang="en-US" sz="2800" b="1" dirty="0">
              <a:latin typeface="Bahnschrift Light Condensed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5780" y="1196752"/>
            <a:ext cx="936104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l-GR" sz="2000" dirty="0">
              <a:latin typeface="Bahnschrift Ligh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ΙΑΤΡΙΚΗ, ΟΔΟΝΤΙΑΤΡΙΚΗ, ΚΤΗΝΙΑΤΡΙΚΗ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ΦΑΡΜΑΚΕΥΤΙΚΗ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Bahnschrift Light Condensed" panose="020B0502040204020203" pitchFamily="34" charset="0"/>
              </a:rPr>
              <a:t>ΝΟΣΗΛΕΥΤΙΚΗ, ΦΥΣΙΚΟΘΕΡΑΠΕΙΑ, ΕΡΓΟΘΕΡΑΠΕΙΑ</a:t>
            </a:r>
            <a:endParaRPr lang="el-GR" sz="2000" dirty="0">
              <a:latin typeface="Bahnschrift Ligh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ΔΙΑΤΡΟΦΟΛΟΓΙΑ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ΠΛΗΡΟΦΟΡΙΚΗ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ΧΗΜΕΙΑ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ΦΥΣΙΚΗ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ΜΑΘΗΜΑΤΙΚΑ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ΒΙΟΛΟΓΙΑ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ΠΟΛΥΤΕΧΝΕΙΑ (ΜΗΧΑΝΙΚΗ, ΑΡΧΙΤΕΚΤΟΝΙΚΗ, ΗΛΕΚΤΡΟΛΟΓΙΑ, ΤΟΠΟΓΡΑΦΙΑ)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ΣΤΡΑΤΙΩΤΙΚΕΣ ΣΧΟΛΕΣ ΕΥΕΛΠΙΔΩΝ ΙΚΑΡΩΝ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ΦΥΣΙΚΗ ΑΓΩΓΗ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ΓΕΩΠΟΝΙΑ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ΓΕΩΛΟΓΙΑ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ΔΙΟΙΚΗΣΗ ΕΠΙΧΕΙΡΗΣΕΩΝ, ΟΙΚΟΝΟΜΙΚΑ, ΝΑΥΤΙΛΙΑΚΑ, ΑΣΦΑΛΙΣΤΙΚΗ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ΨΥΧΟΛΟΓΙΑ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ΠΑΙΔΑΓΩΓΙΚΑ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>
                <a:latin typeface="Bahnschrift Light Condensed" panose="020B0502040204020203" pitchFamily="34" charset="0"/>
              </a:rPr>
              <a:t>ΟΙΚΙΑΚΗ ΟΙΚΟΝΟΜΙΑ</a:t>
            </a:r>
          </a:p>
        </p:txBody>
      </p:sp>
    </p:spTree>
    <p:extLst>
      <p:ext uri="{BB962C8B-B14F-4D97-AF65-F5344CB8AC3E}">
        <p14:creationId xmlns:p14="http://schemas.microsoft.com/office/powerpoint/2010/main" val="212979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" y="0"/>
            <a:ext cx="12186646" cy="811794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74332" y="410691"/>
            <a:ext cx="8660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Bahnschrift Light Condensed" panose="020B0502040204020203" pitchFamily="34" charset="0"/>
              </a:rPr>
              <a:t>3η </a:t>
            </a:r>
            <a:r>
              <a:rPr lang="el-GR" sz="2800" b="1" dirty="0" smtClean="0">
                <a:latin typeface="Bahnschrift Light Condensed" panose="020B0502040204020203" pitchFamily="34" charset="0"/>
              </a:rPr>
              <a:t>ΟΜΠ- </a:t>
            </a:r>
            <a:r>
              <a:rPr lang="el-GR" sz="2800" b="1" dirty="0">
                <a:latin typeface="Bahnschrift Light Condensed" panose="020B0502040204020203" pitchFamily="34" charset="0"/>
              </a:rPr>
              <a:t>ΟΙΚΟΝΟΜΙΚΩΝ ΕΠΙΣΤΗΜΩΝ (ΜΑΘΗΜΑΤΙΚΑ - ΟΙΚΟΝΟΜΙΚΑ)</a:t>
            </a:r>
            <a:endParaRPr lang="en-US" sz="2800" b="1" dirty="0">
              <a:latin typeface="Bahnschrift Light Condensed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7264" y="1766240"/>
            <a:ext cx="90795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ΛΟΓΙΣΤΙΚΗ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ΟΙΚΟΝΟΜΙΚΑ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ΔΙΟΙΚΗΣΗ ΕΠΙΧΕΙΡΗΣΕΩΝ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Bahnschrift Light Condensed" panose="020B0502040204020203" pitchFamily="34" charset="0"/>
              </a:rPr>
              <a:t>ΧΡΗΜΑΤΟΟΙΚΟΝΟΜΙΚΑ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Bahnschrift Light Condensed" panose="020B0502040204020203" pitchFamily="34" charset="0"/>
              </a:rPr>
              <a:t>ΟΙΚΙΑΚΗ ΟΙΚΟΝΟΜΙΑ</a:t>
            </a:r>
            <a:endParaRPr lang="el-GR" sz="2400" dirty="0">
              <a:latin typeface="Bahnschrift Ligh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ΝΑΥΤΙΛΙΑΚΑ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ΑΣΦΑΛΙΣΤΙΚΗ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ΜΑΡΚΕΤΙΝΓΚ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ΞΕΝΟΔΟΧΕΙΑΚΑ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ΛΟΓΟΘΕΡΑΠΕΙΑ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ΠΑΙΔΑΓΩΓΙΚΑ[ΜΕ ΑΓΓΛΙΚΑ] ΔΗΜΟΣΙΟΓΡΑΦΙΑ, ΚΟΙΝΩΝΙΚΕΣ ΚΑΙ ΠΟΛΙΤΙΚΕΣ ΕΠΙΣΤΗΜΕΣ, ΤΟΥΡΚΙΚΕΣ ΣΠΟΥΔΕΣ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ΨΥΧΟΛΟΓΙΑ</a:t>
            </a:r>
          </a:p>
        </p:txBody>
      </p:sp>
    </p:spTree>
    <p:extLst>
      <p:ext uri="{BB962C8B-B14F-4D97-AF65-F5344CB8AC3E}">
        <p14:creationId xmlns:p14="http://schemas.microsoft.com/office/powerpoint/2010/main" val="429161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" y="0"/>
            <a:ext cx="12186646" cy="811794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68743" y="410691"/>
            <a:ext cx="81365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Bahnschrift Light Condensed" panose="020B0502040204020203" pitchFamily="34" charset="0"/>
              </a:rPr>
              <a:t>4η </a:t>
            </a:r>
            <a:r>
              <a:rPr lang="el-GR" sz="2800" b="1" dirty="0" smtClean="0">
                <a:latin typeface="Bahnschrift Light Condensed" panose="020B0502040204020203" pitchFamily="34" charset="0"/>
              </a:rPr>
              <a:t>Ο</a:t>
            </a:r>
            <a:r>
              <a:rPr lang="en-US" sz="2800" b="1" dirty="0" smtClean="0">
                <a:latin typeface="Bahnschrift Light Condensed" panose="020B0502040204020203" pitchFamily="34" charset="0"/>
              </a:rPr>
              <a:t>M</a:t>
            </a:r>
            <a:r>
              <a:rPr lang="el-GR" sz="2800" b="1" dirty="0" smtClean="0">
                <a:latin typeface="Bahnschrift Light Condensed" panose="020B0502040204020203" pitchFamily="34" charset="0"/>
              </a:rPr>
              <a:t>Π- ΕΜΠΟΡΙΟΥ ΚΑΙ ΥΠΗΡΕΣΙΩΝ </a:t>
            </a:r>
            <a:r>
              <a:rPr lang="el-GR" sz="2800" b="1" dirty="0">
                <a:latin typeface="Bahnschrift Light Condensed" panose="020B0502040204020203" pitchFamily="34" charset="0"/>
              </a:rPr>
              <a:t>(ΑΓΓΛΙΚΑ - ΟΙΚΟΝΟΜΙΚΑ) </a:t>
            </a:r>
            <a:endParaRPr lang="en-US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9796" y="1482470"/>
            <a:ext cx="101531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ΞΕΝΟΔΟΧΕΙΑΚΑ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ΦΥΣΙΚΗ </a:t>
            </a:r>
            <a:r>
              <a:rPr lang="el-GR" sz="2400" dirty="0" smtClean="0">
                <a:latin typeface="Bahnschrift Light Condensed" panose="020B0502040204020203" pitchFamily="34" charset="0"/>
              </a:rPr>
              <a:t>ΑΓΩΓΗ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Bahnschrift Light Condensed" panose="020B0502040204020203" pitchFamily="34" charset="0"/>
              </a:rPr>
              <a:t>ΦΥΣΙΚΟΘΕΡΑΠΕΙΑ</a:t>
            </a:r>
            <a:endParaRPr lang="el-GR" sz="2400" dirty="0">
              <a:latin typeface="Bahnschrift Ligh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ΠΑΙΔΑΓΩΓΙΚΑ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ΠΟΛΥΜΕΣΑ ΚΑΙ ΓΡΑΦΙΚΕΣ ΤΕΧΝΕΣ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ΠΑΝΕΠΙΣΤΗΜΙΟ ΔΥΤΙΚΗΣ ΑΤΤΙΚΗΣ </a:t>
            </a:r>
            <a:r>
              <a:rPr lang="el-GR" sz="2400" b="1" dirty="0">
                <a:latin typeface="Bahnschrift Light Condensed" panose="020B0502040204020203" pitchFamily="34" charset="0"/>
              </a:rPr>
              <a:t>πρώην ΤΕΙ </a:t>
            </a:r>
            <a:r>
              <a:rPr lang="el-GR" sz="2400" dirty="0">
                <a:latin typeface="Bahnschrift Light Condensed" panose="020B0502040204020203" pitchFamily="34" charset="0"/>
              </a:rPr>
              <a:t>(</a:t>
            </a:r>
            <a:r>
              <a:rPr lang="el-GR" sz="2400" dirty="0" smtClean="0">
                <a:latin typeface="Bahnschrift Light Condensed" panose="020B0502040204020203" pitchFamily="34" charset="0"/>
              </a:rPr>
              <a:t>φυσικοθεραπεία, </a:t>
            </a:r>
            <a:r>
              <a:rPr lang="el-GR" sz="2400" dirty="0" err="1">
                <a:latin typeface="Bahnschrift Light Condensed" panose="020B0502040204020203" pitchFamily="34" charset="0"/>
              </a:rPr>
              <a:t>εργοθεραπεία</a:t>
            </a:r>
            <a:r>
              <a:rPr lang="el-GR" sz="2400" dirty="0">
                <a:latin typeface="Bahnschrift Light Condensed" panose="020B0502040204020203" pitchFamily="34" charset="0"/>
              </a:rPr>
              <a:t>, οπτική, ακτινολογία, μαιευτική, γραφικές τέχνες, διακοσμητική, φωτογραφία)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ΜΑΓΕΙΡΙΚΕΣ ΤΕΧΝΕΣ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ΝΟΣΗΛΕΥΤΙΚΗ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ΠΟΛΙΤΙΚΕΣ ΚΑΙ ΚΟΙΝΩΝΙΚΕΣ ΕΠΙΣΤΗΜΕΣ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ΔΗΜΟΣΙΟΓΡΑΦΙΑ </a:t>
            </a:r>
            <a:endParaRPr lang="el-GR" sz="2400" dirty="0" smtClean="0">
              <a:latin typeface="Bahnschrift Ligh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Bahnschrift Light Condensed" panose="020B0502040204020203" pitchFamily="34" charset="0"/>
              </a:rPr>
              <a:t>ΔΙΑΤΡΟΦΟΛΟΓΙΑ</a:t>
            </a:r>
            <a:endParaRPr lang="el-GR" sz="2400" dirty="0">
              <a:latin typeface="Bahnschrift Ligh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Bahnschrift Light Condensed" panose="020B0502040204020203" pitchFamily="34" charset="0"/>
              </a:rPr>
              <a:t>ΘΕΑΤΡΟΛΟΓΙΑ</a:t>
            </a:r>
            <a:endParaRPr lang="el-GR" sz="2400" dirty="0">
              <a:latin typeface="Bahnschrift Light Condensed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ΟΙΚΙΑΚΗ ΟΙΚΟΝΟΜΙΑ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ΨΥΧΟΛΟΓΙΑ</a:t>
            </a:r>
          </a:p>
        </p:txBody>
      </p:sp>
    </p:spTree>
    <p:extLst>
      <p:ext uri="{BB962C8B-B14F-4D97-AF65-F5344CB8AC3E}">
        <p14:creationId xmlns:p14="http://schemas.microsoft.com/office/powerpoint/2010/main" val="92538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" y="0"/>
            <a:ext cx="12186646" cy="811794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68743" y="465995"/>
            <a:ext cx="92700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Bahnschrift Light Condensed" panose="020B0502040204020203" pitchFamily="34" charset="0"/>
              </a:rPr>
              <a:t>ΚΑΤΕΥΘΥΝΣΗ ΚΑΛΩΝ ΤΕΧΝΩΝ  (ΘΕΜΑΤΑ ΤΕΧΝΗΣ-ΙΣΤΟΡΙΑ)</a:t>
            </a:r>
            <a:endParaRPr lang="en-US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8743" y="1713302"/>
            <a:ext cx="96301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Bahnschrift Light Condensed" panose="020B0502040204020203" pitchFamily="34" charset="0"/>
              </a:rPr>
              <a:t>ΘΕΑΤΡΙΚΩΝ ΣΠΟΥΔΩΝ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Bahnschrift Light Condensed" panose="020B0502040204020203" pitchFamily="34" charset="0"/>
              </a:rPr>
              <a:t>ΨΥΧΟΛΟΓΙΑ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Bahnschrift Light Condensed" panose="020B0502040204020203" pitchFamily="34" charset="0"/>
              </a:rPr>
              <a:t>ΞΕΝΟΔΟΧΕΙΑΚΗ ΚΑΙ ΤΟΥΡΙΣΤΙΚΗ ΔΙΕΥΘΥΝΣΗ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Bahnschrift Light Condensed" panose="020B0502040204020203" pitchFamily="34" charset="0"/>
              </a:rPr>
              <a:t>ΜΑΓΕΙΡΙΚΕΣ ΤΕΧΝΕΣ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Bahnschrift Light Condensed" panose="020B0502040204020203" pitchFamily="34" charset="0"/>
              </a:rPr>
              <a:t>ΚΙΝΗΜΑΤΟΓΡΑΦΟΥ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Bahnschrift Light Condensed" panose="020B0502040204020203" pitchFamily="34" charset="0"/>
              </a:rPr>
              <a:t>ΚΟΙΝΩΝΙΟΛΟΓΙΑ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Bahnschrift Light Condensed" panose="020B0502040204020203" pitchFamily="34" charset="0"/>
              </a:rPr>
              <a:t>ΕΠΙΣΤΗΜΩΝ ΑΓΩΓΗΣ (ΔΗΜΟΤΙΚΗ ΕΚΠΑΙΔΕΥΣΗ)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Bahnschrift Light Condensed" panose="020B0502040204020203" pitchFamily="34" charset="0"/>
              </a:rPr>
              <a:t>ΛΟΓΟΘΕΡΑΠΕΙΑΣ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Bahnschrift Light Condensed" panose="020B0502040204020203" pitchFamily="34" charset="0"/>
              </a:rPr>
              <a:t>ΣΧΟΛΕΣ ΜΟΝΙΜΩΝ ΥΠΑΞΙΩΜΑΤΙΚΩΝ</a:t>
            </a:r>
            <a:endParaRPr lang="en-GB" sz="2800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37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" y="-243408"/>
            <a:ext cx="12186646" cy="811794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68743" y="465995"/>
            <a:ext cx="92700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8743" y="1713302"/>
            <a:ext cx="9630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9836" y="718337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Bahnschrift Light Condensed" panose="020B0502040204020203" pitchFamily="34" charset="0"/>
              </a:rPr>
              <a:t>ΤΜΗΜΑΤΑ ΑΠΟ ΟΛΕΣ ΤΙΣ ΚΑΤΕΥΘΥΝΣΕΙΣ</a:t>
            </a:r>
            <a:endParaRPr lang="en-US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9836" y="1498289"/>
            <a:ext cx="92890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ΠΑΙΔΑΓΩΓΙΚΑ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ΨΥΧΟΛΟΓΙΑ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ΛΟΓΟΘΕΡΑΠΕΙΑ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ΠΑΝΕΠΙΣΤΗΜΙΟ ΔΥΤΙΚΗΣ ΑΤΤΙΚΗΣ (</a:t>
            </a:r>
            <a:r>
              <a:rPr lang="el-GR" sz="2400" b="1" dirty="0">
                <a:latin typeface="Bahnschrift Light Condensed" panose="020B0502040204020203" pitchFamily="34" charset="0"/>
              </a:rPr>
              <a:t>πρώην ΤΕΙ</a:t>
            </a:r>
            <a:r>
              <a:rPr lang="el-GR" sz="2400" dirty="0">
                <a:latin typeface="Bahnschrift Light Condensed" panose="020B0502040204020203" pitchFamily="34" charset="0"/>
              </a:rPr>
              <a:t>) (φυσικοθεραπεία, </a:t>
            </a:r>
            <a:r>
              <a:rPr lang="el-GR" sz="2400" dirty="0" err="1">
                <a:latin typeface="Bahnschrift Light Condensed" panose="020B0502040204020203" pitchFamily="34" charset="0"/>
              </a:rPr>
              <a:t>εργοθεραπεία</a:t>
            </a:r>
            <a:r>
              <a:rPr lang="el-GR" sz="2400" dirty="0">
                <a:latin typeface="Bahnschrift Light Condensed" panose="020B0502040204020203" pitchFamily="34" charset="0"/>
              </a:rPr>
              <a:t>, οπτική, ακτινολογία, μαιευτική, διακοσμητική, νοσηλευτική)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ΠΟΛΥΜΕΣΑ ΚΑΙ ΓΡΑΦΙΚΩΝ ΤΕΧΝΩΝ (Τ.Π.Κ)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ΚΙΝΗΜΑΤΟΓΡΑΦΟΥ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ΦΩΤΟΓΡΑΦΙΑ ΚΑΙ ΟΠΤΙΚΟΑΚΟΥΣΤΙΚΩΝ ΤΕΧΝΩΝ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ΕΠΙΚΟΙΝΩΝΙΑ ΚΑΙ ΣΠΟΥΔΕΣ ΔΙΑΔΙΚΤΥΟΥ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ΞΕΝΟΔΟΧΕΙΑΚΑ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ΜΑΓΕΙΡΙΚΕΣ ΤΕΧΝΕΣ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Bahnschrift Light Condensed" panose="020B0502040204020203" pitchFamily="34" charset="0"/>
              </a:rPr>
              <a:t>ΣΧΟΛΗ ΜΟΝΙΜΩΝ ΥΠΑΞΙΩΜΑΤΙΚΩΝ (τμήμα όπλων, τμήμα σωμάτων)</a:t>
            </a:r>
          </a:p>
        </p:txBody>
      </p:sp>
    </p:spTree>
    <p:extLst>
      <p:ext uri="{BB962C8B-B14F-4D97-AF65-F5344CB8AC3E}">
        <p14:creationId xmlns:p14="http://schemas.microsoft.com/office/powerpoint/2010/main" val="133701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289" y="-1827586"/>
            <a:ext cx="14833648" cy="97210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74532" y="-337199"/>
            <a:ext cx="1116124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>
              <a:latin typeface="Bahnschrift SemiLight" panose="020B0502040204020203" pitchFamily="34" charset="0"/>
            </a:endParaRPr>
          </a:p>
          <a:p>
            <a:r>
              <a:rPr lang="el-GR" b="1" dirty="0" smtClean="0">
                <a:latin typeface="Bahnschrift SemiLight" panose="020B0502040204020203" pitchFamily="34" charset="0"/>
              </a:rPr>
              <a:t>ΟΜΠ 1</a:t>
            </a:r>
          </a:p>
          <a:p>
            <a:r>
              <a:rPr lang="el-GR" dirty="0" smtClean="0">
                <a:latin typeface="Bahnschrift SemiLight" panose="020B0502040204020203" pitchFamily="34" charset="0"/>
              </a:rPr>
              <a:t>ΝΕΑ </a:t>
            </a:r>
            <a:r>
              <a:rPr lang="el-GR" dirty="0">
                <a:latin typeface="Bahnschrift SemiLight" panose="020B0502040204020203" pitchFamily="34" charset="0"/>
              </a:rPr>
              <a:t>ΕΛΛΗΝΙΚΑ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ΜΑΘΗΜΑΤΙΚΑ Κ.Κ.</a:t>
            </a:r>
          </a:p>
          <a:p>
            <a:r>
              <a:rPr lang="el-GR" dirty="0" smtClean="0">
                <a:latin typeface="Bahnschrift SemiLight" panose="020B0502040204020203" pitchFamily="34" charset="0"/>
              </a:rPr>
              <a:t>ΙΣΤΟΡΙΑ</a:t>
            </a:r>
            <a:r>
              <a:rPr lang="en-US" dirty="0" smtClean="0">
                <a:latin typeface="Bahnschrift SemiLight" panose="020B0502040204020203" pitchFamily="34" charset="0"/>
              </a:rPr>
              <a:t> </a:t>
            </a:r>
            <a:endParaRPr lang="el-GR" dirty="0">
              <a:latin typeface="Bahnschrift SemiLight" panose="020B0502040204020203" pitchFamily="34" charset="0"/>
            </a:endParaRPr>
          </a:p>
          <a:p>
            <a:r>
              <a:rPr lang="el-GR" dirty="0">
                <a:latin typeface="Bahnschrift SemiLight" panose="020B0502040204020203" pitchFamily="34" charset="0"/>
              </a:rPr>
              <a:t>ΑΡΧΑΙΑ ΕΛΛΗΝΙΚΑ </a:t>
            </a:r>
          </a:p>
          <a:p>
            <a:endParaRPr lang="el-GR" dirty="0" smtClean="0">
              <a:latin typeface="Bahnschrift SemiLight" panose="020B0502040204020203" pitchFamily="34" charset="0"/>
            </a:endParaRPr>
          </a:p>
          <a:p>
            <a:r>
              <a:rPr lang="el-GR" b="1" dirty="0" smtClean="0">
                <a:latin typeface="Bahnschrift SemiLight" panose="020B0502040204020203" pitchFamily="34" charset="0"/>
              </a:rPr>
              <a:t>ΟΜΠ2</a:t>
            </a:r>
            <a:endParaRPr lang="el-GR" b="1" dirty="0">
              <a:latin typeface="Bahnschrift SemiLight" panose="020B0502040204020203" pitchFamily="34" charset="0"/>
            </a:endParaRPr>
          </a:p>
          <a:p>
            <a:r>
              <a:rPr lang="el-GR" dirty="0" smtClean="0">
                <a:latin typeface="Bahnschrift SemiLight" panose="020B0502040204020203" pitchFamily="34" charset="0"/>
              </a:rPr>
              <a:t>ΝΕΑ </a:t>
            </a:r>
            <a:r>
              <a:rPr lang="el-GR" dirty="0">
                <a:latin typeface="Bahnschrift SemiLight" panose="020B0502040204020203" pitchFamily="34" charset="0"/>
              </a:rPr>
              <a:t>ΕΛΛΗΝΙΚΑ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ΜΑΘΗΜΑΤΙΚΑ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ΦΥΣΙΚΗ 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ΒΙΟΛΟΓΙΑ-ΧΗΜΕΙΑ</a:t>
            </a:r>
          </a:p>
          <a:p>
            <a:endParaRPr lang="el-GR" dirty="0">
              <a:latin typeface="Bahnschrift SemiLight" panose="020B0502040204020203" pitchFamily="34" charset="0"/>
            </a:endParaRPr>
          </a:p>
          <a:p>
            <a:r>
              <a:rPr lang="el-GR" b="1" dirty="0" smtClean="0">
                <a:latin typeface="Bahnschrift SemiLight" panose="020B0502040204020203" pitchFamily="34" charset="0"/>
              </a:rPr>
              <a:t>ΟΜΠ3</a:t>
            </a:r>
          </a:p>
          <a:p>
            <a:r>
              <a:rPr lang="el-GR" dirty="0" smtClean="0">
                <a:latin typeface="Bahnschrift SemiLight" panose="020B0502040204020203" pitchFamily="34" charset="0"/>
              </a:rPr>
              <a:t>ΝΕΑ </a:t>
            </a:r>
            <a:r>
              <a:rPr lang="el-GR" dirty="0">
                <a:latin typeface="Bahnschrift SemiLight" panose="020B0502040204020203" pitchFamily="34" charset="0"/>
              </a:rPr>
              <a:t>ΕΛΛΗΝΙΚΑ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ΜΑΘΗΜΑΤΙΚΑ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ΟΙΚΟΝΟΜΙΚΑ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ΙΣΤΟΡΙΑ Κ.Κ.</a:t>
            </a:r>
          </a:p>
          <a:p>
            <a:endParaRPr lang="el-GR" dirty="0">
              <a:latin typeface="Bahnschrift SemiLight" panose="020B0502040204020203" pitchFamily="34" charset="0"/>
            </a:endParaRPr>
          </a:p>
          <a:p>
            <a:r>
              <a:rPr lang="el-GR" b="1" dirty="0" smtClean="0">
                <a:latin typeface="Bahnschrift SemiLight" panose="020B0502040204020203" pitchFamily="34" charset="0"/>
              </a:rPr>
              <a:t>ΟΜΠ4</a:t>
            </a:r>
            <a:endParaRPr lang="el-GR" dirty="0">
              <a:latin typeface="Bahnschrift SemiLight" panose="020B0502040204020203" pitchFamily="34" charset="0"/>
            </a:endParaRPr>
          </a:p>
          <a:p>
            <a:r>
              <a:rPr lang="el-GR" dirty="0">
                <a:latin typeface="Bahnschrift SemiLight" panose="020B0502040204020203" pitchFamily="34" charset="0"/>
              </a:rPr>
              <a:t>ΝΕΑ ΕΛΛΗΝΙΚΑ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ΜΑΘΗΜΑΤΙΚΑ Κ.Κ.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ΟΙΚΟΝΟΜΙΚΑ</a:t>
            </a:r>
          </a:p>
          <a:p>
            <a:r>
              <a:rPr lang="el-GR" dirty="0">
                <a:latin typeface="Bahnschrift SemiLight" panose="020B0502040204020203" pitchFamily="34" charset="0"/>
              </a:rPr>
              <a:t>ΑΓΓΛΙΚΑ</a:t>
            </a:r>
          </a:p>
        </p:txBody>
      </p:sp>
      <p:sp>
        <p:nvSpPr>
          <p:cNvPr id="6" name="Rectangle 5"/>
          <p:cNvSpPr/>
          <p:nvPr/>
        </p:nvSpPr>
        <p:spPr>
          <a:xfrm>
            <a:off x="2998069" y="596959"/>
            <a:ext cx="37444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latin typeface="Bahnschrift Light Condensed" panose="020B0502040204020203" pitchFamily="34" charset="0"/>
              </a:rPr>
              <a:t>ΕΞΕΤΑΖΟΜΕΝΑ ΜΑΘΗΜΑΤΑ ΣΤΗΝ </a:t>
            </a:r>
            <a:r>
              <a:rPr lang="en-GB" sz="2800" b="1" dirty="0">
                <a:latin typeface="Bahnschrift Light Condensed" panose="020B0502040204020203" pitchFamily="34" charset="0"/>
              </a:rPr>
              <a:t/>
            </a:r>
            <a:br>
              <a:rPr lang="en-GB" sz="2800" b="1" dirty="0">
                <a:latin typeface="Bahnschrift Light Condensed" panose="020B0502040204020203" pitchFamily="34" charset="0"/>
              </a:rPr>
            </a:br>
            <a:r>
              <a:rPr lang="el-GR" sz="2800" b="1" dirty="0">
                <a:latin typeface="Bahnschrift Light Condensed" panose="020B0502040204020203" pitchFamily="34" charset="0"/>
              </a:rPr>
              <a:t>Α’ ΛΥΚΕΙΟΥ</a:t>
            </a:r>
            <a:endParaRPr lang="en-US" sz="2800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08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7828" y="620688"/>
            <a:ext cx="6923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>
                <a:latin typeface="Bahnschrift Light Condensed" panose="020B0502040204020203" pitchFamily="34" charset="0"/>
              </a:rPr>
              <a:t>ΣΤΗ Β’ ΚΑΙ Γ’ ΛΥΚΕΙΟΥ – 6 </a:t>
            </a:r>
            <a:r>
              <a:rPr lang="el-GR" sz="2800" b="1" dirty="0" smtClean="0">
                <a:latin typeface="Bahnschrift Light Condensed" panose="020B0502040204020203" pitchFamily="34" charset="0"/>
              </a:rPr>
              <a:t>ΚΑΤΕΥΘΥΝΣΕΙΣ</a:t>
            </a:r>
            <a:r>
              <a:rPr lang="en-GB" sz="2800" b="1" dirty="0" smtClean="0">
                <a:latin typeface="Bahnschrift Light Condensed" panose="020B0502040204020203" pitchFamily="34" charset="0"/>
              </a:rPr>
              <a:t>  </a:t>
            </a:r>
            <a:r>
              <a:rPr lang="el-GR" sz="2800" b="1" dirty="0" smtClean="0">
                <a:latin typeface="Bahnschrift Light Condensed" panose="020B0502040204020203" pitchFamily="34" charset="0"/>
              </a:rPr>
              <a:t> </a:t>
            </a:r>
            <a:endParaRPr lang="en-US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1844" y="1844824"/>
            <a:ext cx="100811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000" dirty="0">
                <a:latin typeface="Bahnschrift Light Condensed" panose="020B0502040204020203" pitchFamily="34" charset="0"/>
              </a:rPr>
              <a:t>ΚΛΑΣΙΚΩΝ </a:t>
            </a:r>
            <a:r>
              <a:rPr lang="el-GR" sz="2000" dirty="0" smtClean="0">
                <a:latin typeface="Bahnschrift Light Condensed" panose="020B0502040204020203" pitchFamily="34" charset="0"/>
              </a:rPr>
              <a:t>ΣΠΟΥΔΩΝ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>
              <a:latin typeface="Bahnschrift Light Condensed" panose="020B05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2000" dirty="0">
                <a:latin typeface="Bahnschrift Light Condensed" panose="020B0502040204020203" pitchFamily="34" charset="0"/>
              </a:rPr>
              <a:t>ΞΕΝΩΝ ΓΛΩΣΣΩΝ ΚΑΙ ΕΥΡΩΠΑΙΚΩΝ ΣΠΟΥΔΩΝ (ΠΡΟΕΡΧΟΝΤΑΙ ΑΠΟ ΤΗΝ ΟΜΑΔΑ ΚΛΑΣΙΚΩΝ ΣΠΟΥΔΩΝ ΤΗΣ Α’ ΛΥΚΕΙΟΥ</a:t>
            </a:r>
            <a:r>
              <a:rPr lang="el-GR" sz="2000" dirty="0" smtClean="0">
                <a:latin typeface="Bahnschrift Light Condensed" panose="020B0502040204020203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>
              <a:latin typeface="Bahnschrift Light Condensed" panose="020B05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2000" dirty="0">
                <a:latin typeface="Bahnschrift Light Condensed" panose="020B0502040204020203" pitchFamily="34" charset="0"/>
              </a:rPr>
              <a:t>ΘΕΤΙΚΩΝ ΣΠΟΥΔΩΝ, ΒΙΟΕΠΙΣΤΗΜΩΝ, ΠΛΗΡΟΦΟΡΙΚΗΣ, </a:t>
            </a:r>
            <a:r>
              <a:rPr lang="el-GR" sz="2000" dirty="0" smtClean="0">
                <a:latin typeface="Bahnschrift Light Condensed" panose="020B0502040204020203" pitchFamily="34" charset="0"/>
              </a:rPr>
              <a:t>ΤΕΧΝΟΛΟΓΙΑΣ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>
              <a:latin typeface="Bahnschrift Light Condensed" panose="020B05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2000" dirty="0">
                <a:latin typeface="Bahnschrift Light Condensed" panose="020B0502040204020203" pitchFamily="34" charset="0"/>
              </a:rPr>
              <a:t>ΟΙΚΟΝΟΜΙΚΩΝ </a:t>
            </a:r>
            <a:r>
              <a:rPr lang="el-GR" sz="2000" dirty="0" smtClean="0">
                <a:latin typeface="Bahnschrift Light Condensed" panose="020B0502040204020203" pitchFamily="34" charset="0"/>
              </a:rPr>
              <a:t>ΕΠΙΣΤΗΜΩΝ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>
              <a:latin typeface="Bahnschrift Light Condensed" panose="020B05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2000" dirty="0">
                <a:latin typeface="Bahnschrift Light Condensed" panose="020B0502040204020203" pitchFamily="34" charset="0"/>
              </a:rPr>
              <a:t>ΕΜΠΟΡΙΟΥ ΚΑΙ </a:t>
            </a:r>
            <a:r>
              <a:rPr lang="el-GR" sz="2000" dirty="0" smtClean="0">
                <a:latin typeface="Bahnschrift Light Condensed" panose="020B0502040204020203" pitchFamily="34" charset="0"/>
              </a:rPr>
              <a:t>ΥΠΗΡΕΣΙΩΝ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>
              <a:latin typeface="Bahnschrift Light Condensed" panose="020B05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2000" dirty="0">
                <a:latin typeface="Bahnschrift Light Condensed" panose="020B0502040204020203" pitchFamily="34" charset="0"/>
              </a:rPr>
              <a:t>ΚΑΛΩΝ ΤΕΧΝΩΝ (ΑΠΟ ΟΠΟΙΑΔΗΠΟΤΕ ΟΜΑΔΑ ΤΗΣ Α’ ΛΥΚΕΙΟΥ) – ΘΕΑΤΡΟΛΟΓΙΑ, ΜΟΥΣΙΚΗ, ΚΑΛΕΣ ΤΕΧΝΕΣ</a:t>
            </a:r>
          </a:p>
        </p:txBody>
      </p:sp>
    </p:spTree>
    <p:extLst>
      <p:ext uri="{BB962C8B-B14F-4D97-AF65-F5344CB8AC3E}">
        <p14:creationId xmlns:p14="http://schemas.microsoft.com/office/powerpoint/2010/main" val="197159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Borja Garcia adds minimal residence to former textiles factor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6" t="18754" r="1216" b="-11597"/>
          <a:stretch/>
        </p:blipFill>
        <p:spPr bwMode="auto">
          <a:xfrm>
            <a:off x="-170284" y="19321"/>
            <a:ext cx="12359109" cy="780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78205" y="5376258"/>
            <a:ext cx="74520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ΠΑΡΟΥΣΙΑΣΗ ΟΜΠ ΚΑΙ </a:t>
            </a:r>
            <a:r>
              <a:rPr lang="el-GR" sz="2400" b="1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ΚΛΑΔΩΝ</a:t>
            </a:r>
            <a:endParaRPr lang="el-GR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39263" y="4241468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ΤΕΣΤ ΕΠΑΓΓΕΛΜΑΤΙΚΩΝ </a:t>
            </a:r>
            <a:r>
              <a:rPr lang="el-GR" sz="2400" b="1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ΕΝΔΙΑΦΕΡΟΝΤΩΝ</a:t>
            </a:r>
            <a:r>
              <a:rPr lang="en-US" sz="2400" b="1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-</a:t>
            </a:r>
            <a:r>
              <a:rPr lang="el-GR" sz="2400" b="1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ΑΝΑΛΥΣΗ</a:t>
            </a:r>
            <a:endParaRPr lang="en-GB" sz="2400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62364" y="3315832"/>
            <a:ext cx="63929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ΑΤΟΜΙΚΕΣ ΣΥΝΑΝΤΗΣΕΙΣ ΣΥΜΒΟΥΛΟΥ ΜΕ ΓΟΝΕΙΣ ΚΑΙ ΜΑΘΗΤΕΣ</a:t>
            </a:r>
            <a:r>
              <a:rPr lang="en-GB" sz="2000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endParaRPr lang="el-GR" sz="2000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90556" y="1741750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ΑΤΟΜΙΚΗ ΑΝΑΤΡΟΦΟΔΟΤΗΣΗ ΙΚΑΝΟΤΗΤΩΝ ΔΕΞΙΟΤΗΤΩΝ ΣΤΑ ΜΑΘΗΜΑΤΑ ΕΜΒΑΘΥΝΣΗΣ (ΚΑΘΗΓΗΤΕΣ-ΓΟΝΕΙΣ-ΜΑΘΗΤΕΣ</a:t>
            </a:r>
            <a:r>
              <a:rPr lang="en-US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)</a:t>
            </a:r>
            <a:endParaRPr lang="el-GR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70284" y="511796"/>
            <a:ext cx="64544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There is no elevator to success</a:t>
            </a:r>
            <a:r>
              <a:rPr lang="el-GR" sz="2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.</a:t>
            </a:r>
            <a:r>
              <a:rPr lang="en-US" sz="2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el-GR" sz="2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Υ</a:t>
            </a:r>
            <a:r>
              <a:rPr lang="en-US" sz="28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ou</a:t>
            </a:r>
            <a:r>
              <a:rPr lang="en-US" sz="2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have to take the stairs</a:t>
            </a:r>
            <a:endParaRPr lang="el-GR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9" name="Action Button: End 8">
            <a:hlinkClick r:id="" action="ppaction://hlinkshowjump?jump=lastslide" highlightClick="1"/>
          </p:cNvPr>
          <p:cNvSpPr/>
          <p:nvPr/>
        </p:nvSpPr>
        <p:spPr>
          <a:xfrm>
            <a:off x="1378205" y="5376258"/>
            <a:ext cx="620713" cy="418170"/>
          </a:xfrm>
          <a:prstGeom prst="actionButtonEn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4831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780" y="476672"/>
            <a:ext cx="10512862" cy="836711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l-GR" sz="2000" dirty="0">
                <a:latin typeface="+mn-lt"/>
              </a:rPr>
              <a:t> </a:t>
            </a:r>
            <a:r>
              <a:rPr lang="el-GR" sz="2000" b="1" dirty="0">
                <a:latin typeface="+mn-lt"/>
              </a:rPr>
              <a:t>Β’ ΚΑΙ Γ’ ΛΥΚΕΙΟΥ – ΣΥΝΟΛΟ 4 ΜΑΘΗΜΑΤΑ </a:t>
            </a:r>
            <a:r>
              <a:rPr lang="el-GR" sz="2000" b="1" dirty="0" smtClean="0">
                <a:latin typeface="+mn-lt"/>
              </a:rPr>
              <a:t>ΚΑΤΕΥΘΥΝΣΗΣ</a:t>
            </a:r>
            <a:br>
              <a:rPr lang="el-GR" sz="2000" b="1" dirty="0" smtClean="0">
                <a:latin typeface="+mn-lt"/>
              </a:rPr>
            </a:br>
            <a:r>
              <a:rPr lang="el-GR" sz="2000" b="1" dirty="0" smtClean="0">
                <a:latin typeface="+mn-lt"/>
              </a:rPr>
              <a:t>(2 ΥΠΟΧΡ. + 2 ΕΠΙΛ.=4 ΜΑΘΗΜΑΤΑ          </a:t>
            </a:r>
            <a:r>
              <a:rPr lang="el-GR" sz="2000" b="1" dirty="0" smtClean="0">
                <a:solidFill>
                  <a:srgbClr val="FF0000"/>
                </a:solidFill>
                <a:latin typeface="+mn-lt"/>
              </a:rPr>
              <a:t>ή</a:t>
            </a:r>
            <a:r>
              <a:rPr lang="el-GR" sz="2000" b="1" dirty="0" smtClean="0">
                <a:latin typeface="+mn-lt"/>
              </a:rPr>
              <a:t>         3 ΥΠΟΧΡ. + 1 ΕΠΙΛ. = 4 ΜΑΘΗΜΑΤΑ)</a:t>
            </a:r>
            <a:r>
              <a:rPr lang="el-GR" sz="1800" b="1" dirty="0" smtClean="0"/>
              <a:t/>
            </a:r>
            <a:br>
              <a:rPr lang="el-GR" sz="1800" b="1" dirty="0" smtClean="0"/>
            </a:br>
            <a:r>
              <a:rPr lang="el-GR" sz="1800" b="1" dirty="0" smtClean="0"/>
              <a:t/>
            </a:r>
            <a:br>
              <a:rPr lang="el-GR" sz="1800" b="1" dirty="0" smtClean="0"/>
            </a:br>
            <a:endParaRPr lang="en-GB" sz="1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172582"/>
              </p:ext>
            </p:extLst>
          </p:nvPr>
        </p:nvGraphicFramePr>
        <p:xfrm>
          <a:off x="693812" y="1196752"/>
          <a:ext cx="10945216" cy="5156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149">
                <a:tc>
                  <a:txBody>
                    <a:bodyPr/>
                    <a:lstStyle/>
                    <a:p>
                      <a:endParaRPr lang="el-GR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ΚΑΤΕΥΘΥΝΣΕΙΣ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ΥΠΟΧΡΕΩΤΙΚΑ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ΕΠΙΛΕΓΟΜΕΝΑ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479"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1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ΚΛΑΣΙΚΩΝ ΚΑΙ ΑΝΘΡΩΠΙΣΤΙΚΩΝ</a:t>
                      </a:r>
                      <a:r>
                        <a:rPr lang="el-GR" sz="1600" baseline="0" dirty="0" smtClean="0">
                          <a:latin typeface="+mn-lt"/>
                        </a:rPr>
                        <a:t> ΣΠΟΥΔΩΝ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ΑΡΧΑΙΑ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ΙΣΤΟΡΙΑ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ΛΑΤΙΝΙΚΑ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accent4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ΑΓΓΛΙΚΑ</a:t>
                      </a:r>
                      <a:r>
                        <a:rPr lang="el-GR" sz="1600" baseline="0" dirty="0" smtClean="0">
                          <a:latin typeface="+mn-lt"/>
                        </a:rPr>
                        <a:t> </a:t>
                      </a:r>
                      <a:r>
                        <a:rPr lang="el-GR" sz="16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ή</a:t>
                      </a:r>
                      <a:r>
                        <a:rPr lang="el-GR" sz="1600" baseline="0" dirty="0" smtClean="0">
                          <a:latin typeface="+mn-lt"/>
                        </a:rPr>
                        <a:t> ΓΑΛΛΙΚΑ </a:t>
                      </a:r>
                      <a:r>
                        <a:rPr lang="el-GR" sz="16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ή</a:t>
                      </a:r>
                      <a:r>
                        <a:rPr lang="el-GR" sz="1600" baseline="0" dirty="0" smtClean="0">
                          <a:latin typeface="+mn-lt"/>
                        </a:rPr>
                        <a:t> ΙΤΑΛΙΚΑ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accent4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3655"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2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ΞΕΝΩΝ</a:t>
                      </a:r>
                      <a:r>
                        <a:rPr lang="el-GR" sz="1600" baseline="0" dirty="0" smtClean="0">
                          <a:latin typeface="+mn-lt"/>
                        </a:rPr>
                        <a:t> ΓΛΩΣΣΩΝ ΚΑΙ ΕΥΡΩΠΑΙΚΩΝ ΣΠΟΥΔΩΝ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ΑΓΓΛΙΚΑ 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ΙΣΤΟΡΙΑ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ΛΑΤΙΝΙΚΑ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ΓΑΛΛΙΚΑ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ΙΤΑΛΙΚΑ</a:t>
                      </a:r>
                    </a:p>
                    <a:p>
                      <a:r>
                        <a:rPr lang="el-GR" sz="1600" smtClean="0">
                          <a:latin typeface="+mn-lt"/>
                        </a:rPr>
                        <a:t>ΟΙΚΟΝΟΜΙΚΑ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1167"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3</a:t>
                      </a:r>
                      <a:endParaRPr lang="en-GB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ΘΕΤΙΚΩΝ ΕΠΙΣΤΗΜΩΝ-ΒΙΟΕΠΙΣΤΗΜΩΝ-ΠΛΗΡΟΦΟΡΙΚΗΣ-ΤΕΧΝΟΛΟΓΙΑΣ</a:t>
                      </a:r>
                      <a:endParaRPr lang="en-GB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ΜΑΘΗΜΑΤΙΚΑ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ΦΥΣΙΚΗ</a:t>
                      </a:r>
                      <a:endParaRPr lang="en-GB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ΧΗΜΕΙΑ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ΒΙΟΛΟΓΙΑ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ΑΓΓΛΙΚΑ</a:t>
                      </a:r>
                      <a:r>
                        <a:rPr lang="el-GR" sz="1600" baseline="0" dirty="0" smtClean="0">
                          <a:latin typeface="+mn-lt"/>
                        </a:rPr>
                        <a:t> </a:t>
                      </a:r>
                      <a:r>
                        <a:rPr lang="el-GR" sz="16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ή </a:t>
                      </a:r>
                      <a:r>
                        <a:rPr lang="el-GR" sz="1600" baseline="0" dirty="0" smtClean="0">
                          <a:latin typeface="+mn-lt"/>
                        </a:rPr>
                        <a:t>ΓΑΛΛΙΚΑ </a:t>
                      </a:r>
                      <a:r>
                        <a:rPr lang="el-GR" sz="16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ή</a:t>
                      </a:r>
                      <a:r>
                        <a:rPr lang="el-GR" sz="1600" baseline="0" dirty="0" smtClean="0">
                          <a:latin typeface="+mn-lt"/>
                        </a:rPr>
                        <a:t> ΙΤΑΛΙΚΑ</a:t>
                      </a:r>
                    </a:p>
                    <a:p>
                      <a:r>
                        <a:rPr lang="el-GR" sz="1600" baseline="0" dirty="0" smtClean="0">
                          <a:latin typeface="+mn-lt"/>
                        </a:rPr>
                        <a:t>ΠΛΗΡΟΦΟΡΙΚΗ</a:t>
                      </a:r>
                    </a:p>
                    <a:p>
                      <a:r>
                        <a:rPr lang="el-GR" sz="1600" baseline="0" dirty="0" smtClean="0">
                          <a:latin typeface="+mn-lt"/>
                        </a:rPr>
                        <a:t>ΣΧΕΔΙΑΣΜΟΣ ΚΑΙ ΤΕΧΝΟΛΟΓΙΑ</a:t>
                      </a:r>
                    </a:p>
                    <a:p>
                      <a:r>
                        <a:rPr lang="el-GR" sz="1600" baseline="0" dirty="0" smtClean="0">
                          <a:latin typeface="+mn-lt"/>
                        </a:rPr>
                        <a:t>ΕΛΕΥΘΕΡΟ ΠΡΟΟΠΤΙΚΟ ΣΧΕΔΙΟ</a:t>
                      </a:r>
                      <a:endParaRPr lang="en-GB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2694"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4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ΟΙΚΟΝΟΜΙΚΩΝ ΕΠΙΣΤΗΜΩΝ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ΟΙΚΟΝΟΜΙΚΑ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ΜΑΘΗΜΑΤΙΚΑ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ΛΟΓΙΣΤΙΚΗ</a:t>
                      </a:r>
                      <a:r>
                        <a:rPr lang="el-GR" sz="1600" baseline="0" dirty="0" smtClean="0">
                          <a:latin typeface="+mn-lt"/>
                        </a:rPr>
                        <a:t> 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+mn-lt"/>
                        </a:rPr>
                        <a:t>ΠΛΗΡΟΦΟΡΙΚΗ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ΑΓΓΛΙΚΑ </a:t>
                      </a:r>
                      <a:r>
                        <a:rPr lang="el-GR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ή</a:t>
                      </a:r>
                      <a:r>
                        <a:rPr lang="el-GR" sz="1600" dirty="0" smtClean="0">
                          <a:latin typeface="+mn-lt"/>
                        </a:rPr>
                        <a:t> ΓΑΛΛΙΚΑ </a:t>
                      </a:r>
                      <a:r>
                        <a:rPr lang="el-GR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ή</a:t>
                      </a:r>
                      <a:r>
                        <a:rPr lang="el-GR" sz="1600" dirty="0" smtClean="0">
                          <a:latin typeface="+mn-lt"/>
                        </a:rPr>
                        <a:t> ΙΤΑΛΙΚΑ</a:t>
                      </a:r>
                    </a:p>
                    <a:p>
                      <a:r>
                        <a:rPr lang="el-GR" sz="1600" dirty="0" smtClean="0">
                          <a:latin typeface="+mn-lt"/>
                        </a:rPr>
                        <a:t>ΕΜΠΟΡΙΚΑ</a:t>
                      </a:r>
                      <a:r>
                        <a:rPr lang="el-GR" sz="1600" baseline="0" dirty="0" smtClean="0">
                          <a:latin typeface="+mn-lt"/>
                        </a:rPr>
                        <a:t> -</a:t>
                      </a:r>
                      <a:r>
                        <a:rPr lang="en-GB" sz="1600" baseline="0" dirty="0" smtClean="0">
                          <a:latin typeface="+mn-lt"/>
                        </a:rPr>
                        <a:t> MARKETING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06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62549"/>
              </p:ext>
            </p:extLst>
          </p:nvPr>
        </p:nvGraphicFramePr>
        <p:xfrm>
          <a:off x="477788" y="1340768"/>
          <a:ext cx="10945216" cy="320339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14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ΚΑΤΕΥΘΥΝΣΕΙΣ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ΥΠΟΧΡΕΩΤΙΚΆ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ΕΠΙΛΕΓΟΜΕΝΑ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655"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Arial Nova Cond Light" panose="020B0306020202020204" pitchFamily="34" charset="0"/>
                        </a:rPr>
                        <a:t>5</a:t>
                      </a:r>
                      <a:endParaRPr lang="en-GB" sz="1600" dirty="0">
                        <a:latin typeface="Arial Nova Cond Light" panose="020B0306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ΕΜΠΟΡΙΟΥ ΚΑΙ</a:t>
                      </a:r>
                      <a:r>
                        <a:rPr lang="el-GR" baseline="0" dirty="0" smtClean="0"/>
                        <a:t> ΥΠΗΡΕΣΙΩΝ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ΟΙΚΟΝΟΜΙΚΑ</a:t>
                      </a:r>
                      <a:r>
                        <a:rPr lang="el-GR" baseline="0" dirty="0" smtClean="0"/>
                        <a:t> </a:t>
                      </a:r>
                    </a:p>
                    <a:p>
                      <a:r>
                        <a:rPr lang="el-GR" baseline="0" dirty="0" smtClean="0"/>
                        <a:t>ΑΓΓΛΙΚΑ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ΛΟΓΙΣΤΙΚΗ</a:t>
                      </a:r>
                    </a:p>
                    <a:p>
                      <a:r>
                        <a:rPr lang="el-GR" dirty="0" smtClean="0"/>
                        <a:t>ΕΜΠΟΡΙΚΑ</a:t>
                      </a:r>
                      <a:r>
                        <a:rPr lang="en-GB" dirty="0" smtClean="0"/>
                        <a:t>-MARKETING</a:t>
                      </a:r>
                    </a:p>
                    <a:p>
                      <a:r>
                        <a:rPr lang="el-GR" dirty="0" smtClean="0"/>
                        <a:t>ΒΙΟΛΟΓΙΑ</a:t>
                      </a:r>
                    </a:p>
                    <a:p>
                      <a:r>
                        <a:rPr lang="el-GR" dirty="0" smtClean="0"/>
                        <a:t>ΣΧΕΔΙΑΣΜΟΣ και</a:t>
                      </a:r>
                      <a:r>
                        <a:rPr lang="el-GR" baseline="0" dirty="0" smtClean="0"/>
                        <a:t> ΤΕΧΝΟΛΟΓΙΑ</a:t>
                      </a:r>
                    </a:p>
                    <a:p>
                      <a:r>
                        <a:rPr lang="el-GR" baseline="0" dirty="0" smtClean="0"/>
                        <a:t>ΓΑΛΛΙΚΑ ή ΙΤΑΛΙΚΑ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1167">
                <a:tc>
                  <a:txBody>
                    <a:bodyPr/>
                    <a:lstStyle/>
                    <a:p>
                      <a:r>
                        <a:rPr lang="el-GR" sz="1600" dirty="0" smtClean="0">
                          <a:latin typeface="Arial Nova Cond Light" panose="020B0306020202020204" pitchFamily="34" charset="0"/>
                        </a:rPr>
                        <a:t>6</a:t>
                      </a:r>
                      <a:endParaRPr lang="en-GB" sz="1600" dirty="0">
                        <a:latin typeface="Arial Nova Cond Light" panose="020B0306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ΚΑΛΩΝ ΤΕΧΝΩΝ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ΘΕΜΑΤΑ ΤΕΧΝΗΣ</a:t>
                      </a:r>
                    </a:p>
                    <a:p>
                      <a:r>
                        <a:rPr lang="el-GR" dirty="0" smtClean="0"/>
                        <a:t>ΘΕΑΤΡΟ</a:t>
                      </a:r>
                    </a:p>
                    <a:p>
                      <a:r>
                        <a:rPr lang="el-GR" dirty="0" smtClean="0"/>
                        <a:t>ΙΣΤΟΡΙΑ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ΕΛΕΥΘΕΡΟ</a:t>
                      </a:r>
                      <a:r>
                        <a:rPr lang="el-GR" baseline="0" dirty="0" smtClean="0"/>
                        <a:t> ΠΡΟΟΠΤΙΚΟ ΣΧΕΔΙΟ</a:t>
                      </a:r>
                    </a:p>
                    <a:p>
                      <a:r>
                        <a:rPr lang="el-GR" baseline="0" dirty="0" smtClean="0"/>
                        <a:t>ΑΓΓΛΙΚΑ </a:t>
                      </a:r>
                      <a:r>
                        <a:rPr lang="el-GR" baseline="0" dirty="0" smtClean="0">
                          <a:solidFill>
                            <a:srgbClr val="FF0000"/>
                          </a:solidFill>
                        </a:rPr>
                        <a:t>ή</a:t>
                      </a:r>
                      <a:r>
                        <a:rPr lang="el-GR" baseline="0" dirty="0" smtClean="0"/>
                        <a:t> ΓΑΛΛΙΚΑ </a:t>
                      </a:r>
                      <a:r>
                        <a:rPr lang="el-GR" baseline="0" dirty="0" smtClean="0">
                          <a:solidFill>
                            <a:srgbClr val="FF0000"/>
                          </a:solidFill>
                        </a:rPr>
                        <a:t>ή</a:t>
                      </a:r>
                      <a:r>
                        <a:rPr lang="el-GR" baseline="0" dirty="0" smtClean="0"/>
                        <a:t> ΙΤΑΛΙΚΑ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3772" y="332656"/>
            <a:ext cx="10153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</a:t>
            </a:r>
            <a:r>
              <a:rPr lang="el-GR" b="1" dirty="0"/>
              <a:t>Β’ ΚΑΙ Γ’ ΛΥΚΕΙΟΥ – ΣΥΝΟΛΟ 4 ΜΑΘΗΜΑΤΑ ΚΑΤΕΥΘΥΝΣΗΣ</a:t>
            </a:r>
            <a:br>
              <a:rPr lang="el-GR" b="1" dirty="0"/>
            </a:br>
            <a:r>
              <a:rPr lang="el-GR" b="1" dirty="0"/>
              <a:t>(2 ΥΠΟΧΡ. + 2 ΕΠΙΛ.=4 ΜΑΘΗΜΑΤΑ          </a:t>
            </a:r>
            <a:r>
              <a:rPr lang="el-GR" b="1" dirty="0">
                <a:solidFill>
                  <a:srgbClr val="FF0000"/>
                </a:solidFill>
              </a:rPr>
              <a:t>ή</a:t>
            </a:r>
            <a:r>
              <a:rPr lang="el-GR" b="1" dirty="0"/>
              <a:t>         3 ΥΠΟΧΡ. + 1 ΕΠΙΛ. = 4 ΜΑΘΗΜΑΤΑ)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78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/>
              <a:t>ΕΞΕΤΑΖΟΜΕΝΑ ΜΑΘΗΜΑΤΑ ΣΤΗ Β’ ΚΑΙ Γ’ ΛΥΚΕΙΟΥ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 B</a:t>
            </a:r>
            <a:r>
              <a:rPr lang="el-GR" dirty="0"/>
              <a:t>’ ΛΥΚΕΙΟΥ: </a:t>
            </a:r>
            <a:r>
              <a:rPr lang="el-GR" dirty="0" smtClean="0"/>
              <a:t>5 ΜΑΘΗΜΑΤΑ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 Γ</a:t>
            </a:r>
            <a:r>
              <a:rPr lang="el-GR" dirty="0"/>
              <a:t>’ ΛΥΚΕΙΟΥ: 5 </a:t>
            </a:r>
            <a:r>
              <a:rPr lang="el-GR" dirty="0" smtClean="0"/>
              <a:t> ΜΑΘΗΜΑΤΑ(ΓΙΑ </a:t>
            </a:r>
            <a:r>
              <a:rPr lang="el-GR" dirty="0"/>
              <a:t>ΑΠΟΛΥΤΗΡΙΟ)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ΤΑ ΝΕΑ ΕΛΛΗΝΙΚΑ ΕΙΝΑΙ ΔΕΔΟΜΕΝΑ ΓΙΑ ΟΛΟΥΣ ΤΟΥ ΚΛΑΔΟΥΣ.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85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ΜΙΑ ΔΕΥΤΕΡΗ ΕΡΩΤΗΣΗ – Ανεξάρτητο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684" y="3390937"/>
            <a:ext cx="30480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909836" y="692696"/>
            <a:ext cx="6092825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800" dirty="0" smtClean="0">
                <a:latin typeface="Bahnschrift Light Condensed" panose="020B0502040204020203" pitchFamily="34" charset="0"/>
              </a:rPr>
              <a:t>Προβληματισμός</a:t>
            </a:r>
            <a:endParaRPr lang="el-GR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9796" y="2178120"/>
            <a:ext cx="1130525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latin typeface="Bahnschrift Light Condensed" panose="020B0502040204020203" pitchFamily="34" charset="0"/>
              </a:rPr>
              <a:t>Υπάρχουν κλάδοι για δυνατούς και κλάδοι για αδύνατους μαθητές?</a:t>
            </a:r>
          </a:p>
          <a:p>
            <a:pPr marL="514350" indent="-514350">
              <a:buFont typeface="+mj-lt"/>
              <a:buAutoNum type="arabicPeriod"/>
            </a:pPr>
            <a:endParaRPr lang="el-GR" sz="2400" dirty="0">
              <a:latin typeface="Bahnschrift Light Condensed" panose="020B05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400" dirty="0" smtClean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17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ΑΥΤΟΓΝΩΣΙΑ</a:t>
            </a:r>
            <a:endParaRPr lang="el-GR" dirty="0"/>
          </a:p>
        </p:txBody>
      </p:sp>
      <p:pic>
        <p:nvPicPr>
          <p:cNvPr id="4" name="3 - Θέση περιεχομένου" descr="thelo-ara-mporo-750x40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17948" y="1988840"/>
            <a:ext cx="8208912" cy="4608512"/>
          </a:xfrm>
        </p:spPr>
      </p:pic>
      <p:sp>
        <p:nvSpPr>
          <p:cNvPr id="5" name="4 - Έλλειψη"/>
          <p:cNvSpPr/>
          <p:nvPr/>
        </p:nvSpPr>
        <p:spPr>
          <a:xfrm>
            <a:off x="2133972" y="5085184"/>
            <a:ext cx="23042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/>
              <a:t>ΘΕΛΩ</a:t>
            </a:r>
          </a:p>
        </p:txBody>
      </p:sp>
      <p:sp>
        <p:nvSpPr>
          <p:cNvPr id="6" name="5 - Έλλειψη"/>
          <p:cNvSpPr/>
          <p:nvPr/>
        </p:nvSpPr>
        <p:spPr>
          <a:xfrm>
            <a:off x="7534572" y="5085184"/>
            <a:ext cx="244827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/>
              <a:t>ΜΠΟΡΩ</a:t>
            </a:r>
          </a:p>
        </p:txBody>
      </p:sp>
    </p:spTree>
    <p:extLst>
      <p:ext uri="{BB962C8B-B14F-4D97-AF65-F5344CB8AC3E}">
        <p14:creationId xmlns:p14="http://schemas.microsoft.com/office/powerpoint/2010/main" val="298021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7948" y="476672"/>
            <a:ext cx="8291264" cy="1370416"/>
          </a:xfrm>
        </p:spPr>
        <p:txBody>
          <a:bodyPr>
            <a:normAutofit/>
          </a:bodyPr>
          <a:lstStyle/>
          <a:p>
            <a:r>
              <a:rPr lang="el-GR" dirty="0" smtClean="0"/>
              <a:t>Μπορούν οι μαθητές να αλλάξουν κατεύθυνση στη Β’ Λυκείου</a:t>
            </a:r>
            <a:r>
              <a:rPr lang="en-GB" dirty="0" smtClean="0"/>
              <a:t>;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948" y="1844824"/>
            <a:ext cx="8229600" cy="1872208"/>
          </a:xfrm>
        </p:spPr>
      </p:pic>
      <p:sp>
        <p:nvSpPr>
          <p:cNvPr id="5" name="Rectangle 4"/>
          <p:cNvSpPr/>
          <p:nvPr/>
        </p:nvSpPr>
        <p:spPr>
          <a:xfrm>
            <a:off x="2061964" y="4057651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+mj-lt"/>
              </a:rPr>
              <a:t>Οι μαθητές μπορούν να αλλάξουν κατεύθυνση νοουμένου ότι </a:t>
            </a:r>
            <a:r>
              <a:rPr lang="el-GR" sz="2000" u="sng" dirty="0">
                <a:latin typeface="+mj-lt"/>
              </a:rPr>
              <a:t>θα παρακαθίσουν εξετάσεις μετάταξης</a:t>
            </a:r>
            <a:r>
              <a:rPr lang="el-GR" sz="2000" dirty="0">
                <a:latin typeface="+mj-lt"/>
              </a:rPr>
              <a:t> τον Ιούνιο κατά την Α’ Λυκείου</a:t>
            </a:r>
            <a:r>
              <a:rPr lang="en-GB" sz="2000" dirty="0">
                <a:latin typeface="+mj-lt"/>
              </a:rPr>
              <a:t>.</a:t>
            </a:r>
            <a:r>
              <a:rPr lang="el-GR" sz="2000" dirty="0">
                <a:latin typeface="+mj-lt"/>
              </a:rPr>
              <a:t> </a:t>
            </a:r>
            <a:endParaRPr lang="en-GB" sz="20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1964" y="4703983"/>
            <a:ext cx="66967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+mj-lt"/>
              </a:rPr>
              <a:t>(πχ. μαθητής που επέλεξε τον κλάδο των θετικών επιστημών και θέλει να μεταβεί στον κλάδο του εμπορίου και υπηρεσιών πρέπει να εξεταστεί οικονομικά τον Ιούνιο της Α’ Λυκείου).</a:t>
            </a:r>
          </a:p>
        </p:txBody>
      </p:sp>
    </p:spTree>
    <p:extLst>
      <p:ext uri="{BB962C8B-B14F-4D97-AF65-F5344CB8AC3E}">
        <p14:creationId xmlns:p14="http://schemas.microsoft.com/office/powerpoint/2010/main" val="333146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884" y="188640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ΤΕΣΤ ΕΠΑΓΓΕΛΜΑΤΙΚΟΥ ΠΡΟΣΑΝΑΤΟΛΙΣΜΟΥ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3852" y="1412776"/>
            <a:ext cx="9937104" cy="50405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dirty="0" smtClean="0"/>
              <a:t>1)</a:t>
            </a:r>
            <a:r>
              <a:rPr lang="en-GB" b="1" dirty="0" smtClean="0"/>
              <a:t>HORIZON TEST</a:t>
            </a:r>
            <a:r>
              <a:rPr lang="el-GR" b="1" dirty="0" smtClean="0"/>
              <a:t>- </a:t>
            </a:r>
            <a:r>
              <a:rPr lang="en-GB" b="1" dirty="0" err="1" smtClean="0"/>
              <a:t>Eurostudies</a:t>
            </a:r>
            <a:endParaRPr lang="en-GB" b="1" dirty="0" smtClean="0"/>
          </a:p>
          <a:p>
            <a:pPr>
              <a:buNone/>
            </a:pPr>
            <a:r>
              <a:rPr lang="el-GR" b="1" dirty="0" smtClean="0"/>
              <a:t>2)ΑΡΙΑΔΝΗ ΤΕΣΤ</a:t>
            </a:r>
            <a:r>
              <a:rPr lang="en-GB" b="1" dirty="0" smtClean="0"/>
              <a:t>- </a:t>
            </a:r>
            <a:r>
              <a:rPr lang="el-GR" b="1" dirty="0" smtClean="0"/>
              <a:t>ΣΕΑ ΓΥΜΝΑΣΙΟΥ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+mj-lt"/>
              </a:rPr>
              <a:t>On-line</a:t>
            </a:r>
            <a:endParaRPr lang="el-GR" dirty="0" smtClean="0"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j-lt"/>
              </a:rPr>
              <a:t>Επιχορηγούμενο από το </a:t>
            </a:r>
            <a:r>
              <a:rPr lang="el-GR" b="1" dirty="0" smtClean="0">
                <a:solidFill>
                  <a:srgbClr val="FF0000"/>
                </a:solidFill>
                <a:latin typeface="+mj-lt"/>
              </a:rPr>
              <a:t>Ευρωπαϊκό Πανεπιστήμιο Κύπρου</a:t>
            </a:r>
            <a:endParaRPr lang="en-US" b="1" dirty="0" smtClean="0">
              <a:solidFill>
                <a:srgbClr val="FF000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j-lt"/>
              </a:rPr>
              <a:t>Μετρά 16 επιμέρους επαγγελματικές κατηγορίες</a:t>
            </a:r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j-lt"/>
              </a:rPr>
              <a:t>40</a:t>
            </a:r>
            <a:r>
              <a:rPr lang="en-US" dirty="0" smtClean="0">
                <a:latin typeface="+mj-lt"/>
              </a:rPr>
              <a:t>-</a:t>
            </a:r>
            <a:r>
              <a:rPr lang="el-GR" dirty="0" smtClean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0 </a:t>
            </a:r>
            <a:r>
              <a:rPr lang="el-GR" dirty="0" smtClean="0">
                <a:latin typeface="+mj-lt"/>
              </a:rPr>
              <a:t>λεπτά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j-lt"/>
              </a:rPr>
              <a:t>Πραγματοποιείται </a:t>
            </a:r>
            <a:r>
              <a:rPr lang="el-GR" u="sng" dirty="0" smtClean="0">
                <a:latin typeface="+mj-lt"/>
              </a:rPr>
              <a:t>υπό την εποπτεία της Συμβούλου στο σχολείο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Προσωπική συνάντηση με γονείς και μαθητές για ανάλυση των αποτελεσμάτων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j-lt"/>
              </a:rPr>
              <a:t>Κατά την συνάντηση </a:t>
            </a:r>
            <a:r>
              <a:rPr lang="el-GR" u="sng" dirty="0" smtClean="0">
                <a:latin typeface="+mj-lt"/>
              </a:rPr>
              <a:t>θα δοθεί ατομικό </a:t>
            </a:r>
            <a:r>
              <a:rPr lang="en-GB" u="sng" dirty="0" smtClean="0">
                <a:latin typeface="+mj-lt"/>
              </a:rPr>
              <a:t>feedback </a:t>
            </a:r>
            <a:r>
              <a:rPr lang="el-GR" dirty="0" smtClean="0">
                <a:latin typeface="+mj-lt"/>
              </a:rPr>
              <a:t>ως προς τις ικανότητες/δεξιότητες στα κύρια μαθήματα σε συνεργασία με τους καθηγητές</a:t>
            </a:r>
            <a:endParaRPr lang="el-GR" dirty="0"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el-GR" b="1" dirty="0" smtClean="0">
                <a:latin typeface="+mj-lt"/>
              </a:rPr>
              <a:t>Δωρεάν</a:t>
            </a:r>
          </a:p>
          <a:p>
            <a:pPr>
              <a:buFont typeface="Wingdings" pitchFamily="2" charset="2"/>
              <a:buChar char="ü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7605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ard Work Quote | Short Positive Inspirational Quo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88825" cy="811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70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7" y="0"/>
            <a:ext cx="12287100" cy="8196039"/>
          </a:xfrm>
        </p:spPr>
      </p:pic>
      <p:sp>
        <p:nvSpPr>
          <p:cNvPr id="4" name="Rectangle 3"/>
          <p:cNvSpPr/>
          <p:nvPr/>
        </p:nvSpPr>
        <p:spPr>
          <a:xfrm>
            <a:off x="1701924" y="5013176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 smtClean="0">
                <a:latin typeface="Bahnschrift Light Condensed" panose="020B0502040204020203" pitchFamily="34" charset="0"/>
              </a:rPr>
              <a:t>Ευχαριστώ για την προσοχή σας</a:t>
            </a:r>
            <a:r>
              <a:rPr lang="el-GR" sz="2800" dirty="0" smtClean="0">
                <a:latin typeface="Bahnschrift Light Condensed" panose="020B0502040204020203" pitchFamily="34" charset="0"/>
              </a:rPr>
              <a:t>!</a:t>
            </a:r>
            <a:endParaRPr lang="en-US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7828" y="1404948"/>
            <a:ext cx="9505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atin typeface="Bahnschrift Light Condensed" panose="020B0502040204020203" pitchFamily="34" charset="0"/>
              </a:rPr>
              <a:t>It’s time to make great things happen</a:t>
            </a:r>
            <a:endParaRPr lang="en-US" sz="4000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7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"/>
          <a:stretch/>
        </p:blipFill>
        <p:spPr>
          <a:xfrm>
            <a:off x="-484869" y="0"/>
            <a:ext cx="13615512" cy="6858000"/>
          </a:xfrm>
        </p:spPr>
      </p:pic>
      <p:sp>
        <p:nvSpPr>
          <p:cNvPr id="5" name="Rectangle 4"/>
          <p:cNvSpPr/>
          <p:nvPr/>
        </p:nvSpPr>
        <p:spPr>
          <a:xfrm>
            <a:off x="387016" y="3573016"/>
            <a:ext cx="12313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>
                <a:solidFill>
                  <a:schemeClr val="accent4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Οι μαθητές της Γ’ γυμνασίου καλούνται να επιλέξουν 1 από τις 4 </a:t>
            </a:r>
            <a:r>
              <a:rPr lang="el-GR" sz="28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ο</a:t>
            </a:r>
            <a:r>
              <a:rPr lang="el-GR" sz="2800" dirty="0" smtClean="0">
                <a:solidFill>
                  <a:schemeClr val="accent4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μάδες </a:t>
            </a:r>
            <a:r>
              <a:rPr lang="el-GR" sz="28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μ</a:t>
            </a:r>
            <a:r>
              <a:rPr lang="el-GR" sz="2800" dirty="0" smtClean="0">
                <a:solidFill>
                  <a:schemeClr val="accent4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αθημάτων </a:t>
            </a:r>
            <a:r>
              <a:rPr lang="el-GR" sz="2800" dirty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π</a:t>
            </a:r>
            <a:r>
              <a:rPr lang="el-GR" sz="2800" dirty="0">
                <a:solidFill>
                  <a:schemeClr val="accent4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ροσανατολισμού για το Λύκειο μέχρι τον</a:t>
            </a:r>
            <a:r>
              <a:rPr lang="en-GB" sz="2800" dirty="0">
                <a:solidFill>
                  <a:schemeClr val="accent4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 </a:t>
            </a:r>
            <a:r>
              <a:rPr lang="el-GR" sz="2800" dirty="0">
                <a:solidFill>
                  <a:schemeClr val="accent4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Φεβρουάριο του 2021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13191" y="1255887"/>
            <a:ext cx="1784115" cy="72008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ΟΜΠ 1</a:t>
            </a:r>
            <a:endParaRPr lang="en-GB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14092" y="1265066"/>
            <a:ext cx="1921638" cy="68108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ΟΜΠ 2</a:t>
            </a:r>
            <a:endParaRPr lang="en-GB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79601" y="1275383"/>
            <a:ext cx="1921638" cy="66045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ΟΜΠ </a:t>
            </a:r>
            <a:r>
              <a:rPr lang="en-US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3</a:t>
            </a:r>
            <a:endParaRPr lang="en-GB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0414892" y="1315512"/>
            <a:ext cx="1921638" cy="66045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ΟΜΠ </a:t>
            </a:r>
            <a:r>
              <a:rPr lang="en-US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  <a:endParaRPr lang="en-GB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7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Gloop 3 - Abstract minimal Art | อินสตราแกรม, วอลเปเปอร์, ทฤษฎีส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276" y="-531440"/>
            <a:ext cx="12287101" cy="1840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14492" y="196334"/>
            <a:ext cx="5040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>
                <a:solidFill>
                  <a:schemeClr val="accent4">
                    <a:lumMod val="50000"/>
                  </a:schemeClr>
                </a:solidFill>
                <a:latin typeface="Bahnschrift Light Condensed" panose="020B0502040204020203" pitchFamily="34" charset="0"/>
              </a:rPr>
              <a:t>ΜΑΘΗΜΑΤΑ ΚΟΙΝΟΥ ΚΟΡΜΟΥ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38706" y="719552"/>
            <a:ext cx="65527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dirty="0">
                <a:latin typeface="Bahnschrift Light" panose="020B0502040204020203" pitchFamily="34" charset="0"/>
              </a:rPr>
              <a:t>Όλοι οι μαθητές της Α’ Λυκείου θα συνεχίσουν να έχουν μαθήματα κοινού κορμού</a:t>
            </a:r>
            <a:r>
              <a:rPr lang="en-US" sz="2400" dirty="0">
                <a:latin typeface="Bahnschrift Light" panose="020B0502040204020203" pitchFamily="34" charset="0"/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333772" y="2060848"/>
            <a:ext cx="23863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νέα ελληνικά                      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 αρχαία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 μαθηματικά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 φυσική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 χημεία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 βιολογία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 ιστορία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 αγγλικά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 γαλλικά </a:t>
            </a:r>
            <a:endParaRPr lang="en-US" sz="2400" dirty="0">
              <a:latin typeface="Bahnschrift Light SemiCondensed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20144" y="3338521"/>
            <a:ext cx="26893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πληροφορική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τέχνη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μουσική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φυσική αγωγή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θρησκευτικά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τεχνολογία</a:t>
            </a:r>
          </a:p>
          <a:p>
            <a:pPr marL="457200" indent="-457200"/>
            <a:r>
              <a:rPr lang="el-GR" sz="2400" dirty="0">
                <a:latin typeface="Bahnschrift Light SemiCondensed" panose="020B0502040204020203" pitchFamily="34" charset="0"/>
              </a:rPr>
              <a:t>οικονομικά</a:t>
            </a:r>
          </a:p>
        </p:txBody>
      </p:sp>
    </p:spTree>
    <p:extLst>
      <p:ext uri="{BB962C8B-B14F-4D97-AF65-F5344CB8AC3E}">
        <p14:creationId xmlns:p14="http://schemas.microsoft.com/office/powerpoint/2010/main" val="346790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991" y="-171400"/>
            <a:ext cx="12287101" cy="7618181"/>
          </a:xfrm>
        </p:spPr>
      </p:pic>
      <p:sp>
        <p:nvSpPr>
          <p:cNvPr id="8" name="Rectangle 7"/>
          <p:cNvSpPr/>
          <p:nvPr/>
        </p:nvSpPr>
        <p:spPr>
          <a:xfrm>
            <a:off x="4813423" y="1187441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>
                <a:latin typeface="Bahnschrift Light Condensed" panose="020B0502040204020203" pitchFamily="34" charset="0"/>
              </a:rPr>
              <a:t>Α’ ΛΥΚΕΙΟΥ</a:t>
            </a:r>
            <a:endParaRPr lang="en-US" sz="3200" dirty="0">
              <a:latin typeface="Bahnschrift Light Condensed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1764" y="2420888"/>
            <a:ext cx="4176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l-GR" sz="2400" dirty="0" smtClean="0">
                <a:latin typeface="Bahnschrift Light Condensed" panose="020B0502040204020203" pitchFamily="34" charset="0"/>
              </a:rPr>
              <a:t>Μαθήματα κοινού κορμού</a:t>
            </a:r>
            <a:endParaRPr lang="en-US" sz="2400" dirty="0">
              <a:latin typeface="Bahnschrift Light Condensed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7369" y="3131056"/>
            <a:ext cx="5299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Bahnschrift Light Condensed" panose="020B0502040204020203" pitchFamily="34" charset="0"/>
              </a:rPr>
              <a:t>Γενική και ολόπλευρη επιμόρφωση</a:t>
            </a:r>
            <a:endParaRPr lang="en-US" sz="2400" dirty="0">
              <a:latin typeface="Bahnschrift Light Condensed" panose="020B05020402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14492" y="2420888"/>
            <a:ext cx="5366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>
                <a:latin typeface="Bahnschrift Light Condensed" panose="020B0502040204020203" pitchFamily="34" charset="0"/>
              </a:rPr>
              <a:t>2 Μαθήματα προσανατολισμού-ΟΜΠ</a:t>
            </a:r>
            <a:endParaRPr lang="en-US" sz="2400" dirty="0">
              <a:latin typeface="Bahnschrift Light Condensed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12503" y="3131056"/>
            <a:ext cx="50686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Bahnschrift Light Condensed" panose="020B0502040204020203" pitchFamily="34" charset="0"/>
              </a:rPr>
              <a:t>Επιπλέον περιόδους το καθένα ανά εβδομάδα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Bahnschrift Light Condensed" panose="020B0502040204020203" pitchFamily="34" charset="0"/>
              </a:rPr>
              <a:t>Κλάδοι Β’ Λυκείου</a:t>
            </a:r>
            <a:endParaRPr lang="en-US" sz="2400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63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3" y="0"/>
            <a:ext cx="12188825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756" y="476672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ΠΕΡΙΓΡΑΦΗ-ΔΟΜΗ </a:t>
            </a:r>
            <a:r>
              <a:rPr lang="el-GR" sz="3200" dirty="0" smtClean="0">
                <a:solidFill>
                  <a:srgbClr val="FFFF00"/>
                </a:solidFill>
                <a:latin typeface="Bahnschrift Light Condensed" panose="020B0502040204020203" pitchFamily="34" charset="0"/>
              </a:rPr>
              <a:t>ΟΜΠ</a:t>
            </a:r>
            <a:r>
              <a:rPr lang="el-GR" sz="32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* </a:t>
            </a:r>
            <a:r>
              <a:rPr lang="el-GR" sz="3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ΣΤΗΝ Α’ ΛΥΚΕΙΟΥ</a:t>
            </a:r>
            <a:endParaRPr lang="en-US" sz="32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517" y="1916832"/>
            <a:ext cx="2448272" cy="92057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1</a:t>
            </a:r>
            <a:r>
              <a:rPr lang="el-GR" sz="2800" baseline="30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η</a:t>
            </a: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 ΟΜΠ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70399" y="1965404"/>
            <a:ext cx="60928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Αρχαία Ελληνικά/Αρχαιογνωσία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Ιστορία</a:t>
            </a:r>
            <a:endParaRPr lang="en-US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3033516"/>
            <a:ext cx="2448272" cy="9194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2</a:t>
            </a:r>
            <a:r>
              <a:rPr lang="el-GR" sz="2800" baseline="300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η</a:t>
            </a: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 ΟΜΠ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70789" y="3075057"/>
            <a:ext cx="60928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Μαθηματικά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Φυσική</a:t>
            </a:r>
            <a:endParaRPr lang="en-US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4149080"/>
            <a:ext cx="2448272" cy="97141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latin typeface="Bahnschrift Light Condensed" panose="020B0502040204020203" pitchFamily="34" charset="0"/>
              </a:rPr>
              <a:t>3</a:t>
            </a:r>
            <a:r>
              <a:rPr lang="el-GR" sz="2800" baseline="30000" dirty="0">
                <a:latin typeface="Bahnschrift Light Condensed" panose="020B0502040204020203" pitchFamily="34" charset="0"/>
              </a:rPr>
              <a:t>η</a:t>
            </a:r>
            <a:r>
              <a:rPr lang="el-GR" sz="2800" dirty="0" smtClean="0">
                <a:latin typeface="Bahnschrift Light Condensed" panose="020B0502040204020203" pitchFamily="34" charset="0"/>
              </a:rPr>
              <a:t> ΟΜΠ</a:t>
            </a:r>
            <a:endParaRPr lang="en-US" sz="2800" dirty="0">
              <a:latin typeface="Bahnschrift Light Condensed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70788" y="4239723"/>
            <a:ext cx="60928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Μαθηματικά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Οικονομικά</a:t>
            </a:r>
            <a:endParaRPr lang="en-US" sz="2400" dirty="0">
              <a:solidFill>
                <a:schemeClr val="bg1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516" y="5416033"/>
            <a:ext cx="2448272" cy="97256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4</a:t>
            </a:r>
            <a:r>
              <a:rPr lang="el-GR" sz="2800" baseline="300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η</a:t>
            </a: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 ΟΜΠ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48272" y="5540749"/>
            <a:ext cx="60928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Οικονομικά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Αγγλικά</a:t>
            </a:r>
            <a:endParaRPr lang="en-US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78188" y="1300643"/>
            <a:ext cx="75548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*</a:t>
            </a:r>
            <a:r>
              <a:rPr lang="el-GR" sz="2400" dirty="0" smtClean="0">
                <a:solidFill>
                  <a:srgbClr val="FFFF00"/>
                </a:solidFill>
                <a:latin typeface="Bahnschrift Light Condensed" panose="020B0502040204020203" pitchFamily="34" charset="0"/>
              </a:rPr>
              <a:t>ΟΜΑΔΑ ΜΑΘΗΜΑΤΩΝ ΠΡΟΣΑΝΑΤΟΛΙΣΜΟΥ</a:t>
            </a:r>
            <a:endParaRPr lang="en-US" sz="2400" dirty="0">
              <a:solidFill>
                <a:srgbClr val="FFFF00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0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359145" y="404664"/>
            <a:ext cx="5482237" cy="118522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1</a:t>
            </a:r>
            <a:r>
              <a:rPr lang="el-GR" sz="2800" baseline="30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η</a:t>
            </a: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 ΟΜΠ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53852" y="1661899"/>
            <a:ext cx="60928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Αρχαία Ελληνικά/Αρχαιογνωσία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Ιστορία</a:t>
            </a:r>
            <a:endParaRPr lang="en-US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1764" y="3573016"/>
            <a:ext cx="8352928" cy="27363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ΚΑΤΕΥΘΥΝΣΕΙΣ ΣΤΗ Β’ ΚΑΙ Γ’ ΛΥΚΕΙΟΥ</a:t>
            </a:r>
          </a:p>
          <a:p>
            <a:pPr algn="ctr"/>
            <a:endParaRPr lang="el-GR" sz="2800" dirty="0" smtClean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Κλασικών και Ανθρωπιστικών Σπουδών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Ξένων Γλωσσών και Ευρωπαϊκών Σπουδών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Καλών Τεχνών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7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359145" y="404664"/>
            <a:ext cx="5482237" cy="118522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2</a:t>
            </a:r>
            <a:r>
              <a:rPr lang="el-GR" sz="2800" baseline="30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η</a:t>
            </a: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 ΟΜΠ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53852" y="1661899"/>
            <a:ext cx="60928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Μαθηματικά</a:t>
            </a:r>
            <a:endParaRPr lang="el-GR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Φυσική</a:t>
            </a:r>
            <a:endParaRPr lang="en-US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1764" y="3573016"/>
            <a:ext cx="9145016" cy="27363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ΚΑΤΕΥΘΥΝΣΕΙΣ ΣΤΗ Β’ ΚΑΙ Γ’ ΛΥΚΕΙΟΥ</a:t>
            </a:r>
          </a:p>
          <a:p>
            <a:pPr algn="ctr"/>
            <a:endParaRPr lang="el-GR" sz="2800" dirty="0" smtClean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Θετικών Επιστημών-</a:t>
            </a:r>
            <a:r>
              <a:rPr lang="el-GR" sz="2800" dirty="0" err="1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Βιοεπιστημών</a:t>
            </a: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-Πληροφορικής-Τεχνολογίας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Καλών Τεχνών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4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359145" y="404664"/>
            <a:ext cx="5482237" cy="11852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3</a:t>
            </a:r>
            <a:r>
              <a:rPr lang="el-GR" sz="2800" baseline="30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η</a:t>
            </a: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 ΟΜΠ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53852" y="1661899"/>
            <a:ext cx="60928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Μαθηματικά</a:t>
            </a:r>
            <a:endParaRPr lang="el-GR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Οικονομικά</a:t>
            </a:r>
            <a:endParaRPr lang="en-US" sz="24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1764" y="3573016"/>
            <a:ext cx="9145016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ΚΑΤΕΥΘΥΝΣΕΙΣ ΣΤΗ Β’ ΚΑΙ Γ’ ΛΥΚΕΙΟΥ</a:t>
            </a:r>
          </a:p>
          <a:p>
            <a:pPr algn="ctr"/>
            <a:endParaRPr lang="el-GR" sz="2800" dirty="0" smtClean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Οικονομικών Επιστημών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Καλών Τεχνών</a:t>
            </a:r>
            <a:endParaRPr lang="en-US" sz="28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5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1360506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TP102801108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706526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683C129-7B42-490A-AD74-E9303BC76D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249165-F638-412C-8E0A-DFB7045CA2E0}">
  <ds:schemaRefs>
    <ds:schemaRef ds:uri="http://purl.org/dc/dcmitype/"/>
    <ds:schemaRef ds:uri="4873beb7-5857-4685-be1f-d57550cc96cc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11E33DF-2340-4F4E-B874-B73FEFEBFC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979</Words>
  <Application>Microsoft Office PowerPoint</Application>
  <PresentationFormat>Custom</PresentationFormat>
  <Paragraphs>290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Arial</vt:lpstr>
      <vt:lpstr>Arial Narrow</vt:lpstr>
      <vt:lpstr>Arial Nova Cond Light</vt:lpstr>
      <vt:lpstr>Bahnschrift Light</vt:lpstr>
      <vt:lpstr>Bahnschrift Light Condensed</vt:lpstr>
      <vt:lpstr>Bahnschrift Light SemiCondensed</vt:lpstr>
      <vt:lpstr>Bahnschrift SemiLight</vt:lpstr>
      <vt:lpstr>Calibri</vt:lpstr>
      <vt:lpstr>Calibri Light</vt:lpstr>
      <vt:lpstr>Euphemia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Β’ ΚΑΙ Γ’ ΛΥΚΕΙΟΥ – ΣΥΝΟΛΟ 4 ΜΑΘΗΜΑΤΑ ΚΑΤΕΥΘΥΝΣΗΣ (2 ΥΠΟΧΡ. + 2 ΕΠΙΛ.=4 ΜΑΘΗΜΑΤΑ          ή         3 ΥΠΟΧΡ. + 1 ΕΠΙΛ. = 4 ΜΑΘΗΜΑΤΑ)  </vt:lpstr>
      <vt:lpstr>PowerPoint Presentation</vt:lpstr>
      <vt:lpstr>ΕΞΕΤΑΖΟΜΕΝΑ ΜΑΘΗΜΑΤΑ ΣΤΗ Β’ ΚΑΙ Γ’ ΛΥΚΕΙΟΥ</vt:lpstr>
      <vt:lpstr>PowerPoint Presentation</vt:lpstr>
      <vt:lpstr>ΑΥΤΟΓΝΩΣΙΑ</vt:lpstr>
      <vt:lpstr>Μπορούν οι μαθητές να αλλάξουν κατεύθυνση στη Β’ Λυκείου;</vt:lpstr>
      <vt:lpstr>ΤΕΣΤ ΕΠΑΓΓΕΛΜΑΤΙΚΟΥ ΠΡΟΣΑΝΑΤΟΛΙΣΜΟΥ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Περιγραφές Μαθημάτων Προσανατολισμού (ΟΜΠ) στην Α’ Λυκείου 2020-2021</dc:title>
  <dc:creator>8470P-073</dc:creator>
  <cp:lastModifiedBy>Constantina</cp:lastModifiedBy>
  <cp:revision>85</cp:revision>
  <dcterms:created xsi:type="dcterms:W3CDTF">2020-10-10T08:58:38Z</dcterms:created>
  <dcterms:modified xsi:type="dcterms:W3CDTF">2020-11-02T09:39:49Z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