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80"/>
  </p:notesMasterIdLst>
  <p:handoutMasterIdLst>
    <p:handoutMasterId r:id="rId81"/>
  </p:handoutMasterIdLst>
  <p:sldIdLst>
    <p:sldId id="438" r:id="rId2"/>
    <p:sldId id="384" r:id="rId3"/>
    <p:sldId id="436" r:id="rId4"/>
    <p:sldId id="437" r:id="rId5"/>
    <p:sldId id="353" r:id="rId6"/>
    <p:sldId id="385" r:id="rId7"/>
    <p:sldId id="386" r:id="rId8"/>
    <p:sldId id="387" r:id="rId9"/>
    <p:sldId id="388" r:id="rId10"/>
    <p:sldId id="389" r:id="rId11"/>
    <p:sldId id="390" r:id="rId12"/>
    <p:sldId id="426" r:id="rId13"/>
    <p:sldId id="391" r:id="rId14"/>
    <p:sldId id="393" r:id="rId15"/>
    <p:sldId id="394" r:id="rId16"/>
    <p:sldId id="427" r:id="rId17"/>
    <p:sldId id="395" r:id="rId18"/>
    <p:sldId id="397" r:id="rId19"/>
    <p:sldId id="398" r:id="rId20"/>
    <p:sldId id="428" r:id="rId21"/>
    <p:sldId id="399" r:id="rId22"/>
    <p:sldId id="401" r:id="rId23"/>
    <p:sldId id="402" r:id="rId24"/>
    <p:sldId id="403" r:id="rId25"/>
    <p:sldId id="404" r:id="rId26"/>
    <p:sldId id="405" r:id="rId27"/>
    <p:sldId id="406" r:id="rId28"/>
    <p:sldId id="407" r:id="rId29"/>
    <p:sldId id="408" r:id="rId30"/>
    <p:sldId id="409" r:id="rId31"/>
    <p:sldId id="410" r:id="rId32"/>
    <p:sldId id="411" r:id="rId33"/>
    <p:sldId id="412" r:id="rId34"/>
    <p:sldId id="413" r:id="rId35"/>
    <p:sldId id="414" r:id="rId36"/>
    <p:sldId id="429" r:id="rId37"/>
    <p:sldId id="415" r:id="rId38"/>
    <p:sldId id="416" r:id="rId39"/>
    <p:sldId id="417" r:id="rId40"/>
    <p:sldId id="418" r:id="rId41"/>
    <p:sldId id="430" r:id="rId42"/>
    <p:sldId id="419" r:id="rId43"/>
    <p:sldId id="420" r:id="rId44"/>
    <p:sldId id="432" r:id="rId45"/>
    <p:sldId id="421" r:id="rId46"/>
    <p:sldId id="422" r:id="rId47"/>
    <p:sldId id="423" r:id="rId48"/>
    <p:sldId id="433" r:id="rId49"/>
    <p:sldId id="424" r:id="rId50"/>
    <p:sldId id="434" r:id="rId51"/>
    <p:sldId id="425" r:id="rId52"/>
    <p:sldId id="435" r:id="rId53"/>
    <p:sldId id="271" r:id="rId54"/>
    <p:sldId id="372" r:id="rId55"/>
    <p:sldId id="373" r:id="rId56"/>
    <p:sldId id="290" r:id="rId57"/>
    <p:sldId id="286" r:id="rId58"/>
    <p:sldId id="294" r:id="rId59"/>
    <p:sldId id="295" r:id="rId60"/>
    <p:sldId id="296" r:id="rId61"/>
    <p:sldId id="297" r:id="rId62"/>
    <p:sldId id="298" r:id="rId63"/>
    <p:sldId id="299" r:id="rId64"/>
    <p:sldId id="300" r:id="rId65"/>
    <p:sldId id="301" r:id="rId66"/>
    <p:sldId id="302" r:id="rId67"/>
    <p:sldId id="303" r:id="rId68"/>
    <p:sldId id="304" r:id="rId69"/>
    <p:sldId id="369" r:id="rId70"/>
    <p:sldId id="305" r:id="rId71"/>
    <p:sldId id="306" r:id="rId72"/>
    <p:sldId id="307" r:id="rId73"/>
    <p:sldId id="351" r:id="rId74"/>
    <p:sldId id="374" r:id="rId75"/>
    <p:sldId id="375" r:id="rId76"/>
    <p:sldId id="333" r:id="rId77"/>
    <p:sldId id="331" r:id="rId78"/>
    <p:sldId id="383" r:id="rId7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46FCC0-886F-4410-812B-BA7D87DCA83C}" v="34" dt="2024-12-17T06:59:46.5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562" autoAdjust="0"/>
    <p:restoredTop sz="79884" autoAdjust="0"/>
  </p:normalViewPr>
  <p:slideViewPr>
    <p:cSldViewPr>
      <p:cViewPr varScale="1">
        <p:scale>
          <a:sx n="56" d="100"/>
          <a:sy n="56" d="100"/>
        </p:scale>
        <p:origin x="1140" y="60"/>
      </p:cViewPr>
      <p:guideLst>
        <p:guide orient="horz" pos="244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ΕΛΕΝΑ ΚΟΥΜΕΝΗ" userId="87cd88a6-52a7-443a-9675-8c7bdcf58e4c" providerId="ADAL" clId="{BD46FCC0-886F-4410-812B-BA7D87DCA83C}"/>
    <pc:docChg chg="modSld sldOrd">
      <pc:chgData name="ΕΛΕΝΑ ΚΟΥΜΕΝΗ" userId="87cd88a6-52a7-443a-9675-8c7bdcf58e4c" providerId="ADAL" clId="{BD46FCC0-886F-4410-812B-BA7D87DCA83C}" dt="2024-12-17T06:59:46.551" v="35" actId="20577"/>
      <pc:docMkLst>
        <pc:docMk/>
      </pc:docMkLst>
      <pc:sldChg chg="modSp">
        <pc:chgData name="ΕΛΕΝΑ ΚΟΥΜΕΝΗ" userId="87cd88a6-52a7-443a-9675-8c7bdcf58e4c" providerId="ADAL" clId="{BD46FCC0-886F-4410-812B-BA7D87DCA83C}" dt="2024-12-17T06:59:06.819" v="13" actId="20577"/>
        <pc:sldMkLst>
          <pc:docMk/>
          <pc:sldMk cId="2058364521" sldId="297"/>
        </pc:sldMkLst>
        <pc:graphicFrameChg chg="mod">
          <ac:chgData name="ΕΛΕΝΑ ΚΟΥΜΕΝΗ" userId="87cd88a6-52a7-443a-9675-8c7bdcf58e4c" providerId="ADAL" clId="{BD46FCC0-886F-4410-812B-BA7D87DCA83C}" dt="2024-12-17T06:59:06.819" v="13" actId="20577"/>
          <ac:graphicFrameMkLst>
            <pc:docMk/>
            <pc:sldMk cId="2058364521" sldId="297"/>
            <ac:graphicFrameMk id="4" creationId="{00000000-0000-0000-0000-000000000000}"/>
          </ac:graphicFrameMkLst>
        </pc:graphicFrameChg>
      </pc:sldChg>
      <pc:sldChg chg="modSp">
        <pc:chgData name="ΕΛΕΝΑ ΚΟΥΜΕΝΗ" userId="87cd88a6-52a7-443a-9675-8c7bdcf58e4c" providerId="ADAL" clId="{BD46FCC0-886F-4410-812B-BA7D87DCA83C}" dt="2024-12-17T06:59:32.876" v="29" actId="20577"/>
        <pc:sldMkLst>
          <pc:docMk/>
          <pc:sldMk cId="748213646" sldId="298"/>
        </pc:sldMkLst>
        <pc:graphicFrameChg chg="mod">
          <ac:chgData name="ΕΛΕΝΑ ΚΟΥΜΕΝΗ" userId="87cd88a6-52a7-443a-9675-8c7bdcf58e4c" providerId="ADAL" clId="{BD46FCC0-886F-4410-812B-BA7D87DCA83C}" dt="2024-12-17T06:59:32.876" v="29" actId="20577"/>
          <ac:graphicFrameMkLst>
            <pc:docMk/>
            <pc:sldMk cId="748213646" sldId="298"/>
            <ac:graphicFrameMk id="4" creationId="{00000000-0000-0000-0000-000000000000}"/>
          </ac:graphicFrameMkLst>
        </pc:graphicFrameChg>
      </pc:sldChg>
      <pc:sldChg chg="modSp">
        <pc:chgData name="ΕΛΕΝΑ ΚΟΥΜΕΝΗ" userId="87cd88a6-52a7-443a-9675-8c7bdcf58e4c" providerId="ADAL" clId="{BD46FCC0-886F-4410-812B-BA7D87DCA83C}" dt="2024-12-17T06:59:46.551" v="35" actId="20577"/>
        <pc:sldMkLst>
          <pc:docMk/>
          <pc:sldMk cId="1249492367" sldId="299"/>
        </pc:sldMkLst>
        <pc:graphicFrameChg chg="mod">
          <ac:chgData name="ΕΛΕΝΑ ΚΟΥΜΕΝΗ" userId="87cd88a6-52a7-443a-9675-8c7bdcf58e4c" providerId="ADAL" clId="{BD46FCC0-886F-4410-812B-BA7D87DCA83C}" dt="2024-12-17T06:59:46.551" v="35" actId="20577"/>
          <ac:graphicFrameMkLst>
            <pc:docMk/>
            <pc:sldMk cId="1249492367" sldId="299"/>
            <ac:graphicFrameMk id="4" creationId="{00000000-0000-0000-0000-000000000000}"/>
          </ac:graphicFrameMkLst>
        </pc:graphicFrameChg>
      </pc:sldChg>
      <pc:sldChg chg="ord">
        <pc:chgData name="ΕΛΕΝΑ ΚΟΥΜΕΝΗ" userId="87cd88a6-52a7-443a-9675-8c7bdcf58e4c" providerId="ADAL" clId="{BD46FCC0-886F-4410-812B-BA7D87DCA83C}" dt="2024-12-13T09:57:25.989" v="1"/>
        <pc:sldMkLst>
          <pc:docMk/>
          <pc:sldMk cId="1090147736" sldId="372"/>
        </pc:sldMkLst>
      </pc:sldChg>
    </pc:docChg>
  </pc:docChgLst>
  <pc:docChgLst>
    <pc:chgData name="ΕΛΕΝΑ ΚΟΥΜΕΝΗ" userId="87cd88a6-52a7-443a-9675-8c7bdcf58e4c" providerId="ADAL" clId="{ED094432-0DF0-475A-9E88-F4A2A69DE702}"/>
    <pc:docChg chg="modSld">
      <pc:chgData name="ΕΛΕΝΑ ΚΟΥΜΕΝΗ" userId="87cd88a6-52a7-443a-9675-8c7bdcf58e4c" providerId="ADAL" clId="{ED094432-0DF0-475A-9E88-F4A2A69DE702}" dt="2024-11-21T10:21:30.974" v="3" actId="14100"/>
      <pc:docMkLst>
        <pc:docMk/>
      </pc:docMkLst>
      <pc:sldChg chg="modSp mod">
        <pc:chgData name="ΕΛΕΝΑ ΚΟΥΜΕΝΗ" userId="87cd88a6-52a7-443a-9675-8c7bdcf58e4c" providerId="ADAL" clId="{ED094432-0DF0-475A-9E88-F4A2A69DE702}" dt="2024-11-21T10:21:30.974" v="3" actId="14100"/>
        <pc:sldMkLst>
          <pc:docMk/>
          <pc:sldMk cId="1090147736" sldId="372"/>
        </pc:sldMkLst>
        <pc:picChg chg="mod">
          <ac:chgData name="ΕΛΕΝΑ ΚΟΥΜΕΝΗ" userId="87cd88a6-52a7-443a-9675-8c7bdcf58e4c" providerId="ADAL" clId="{ED094432-0DF0-475A-9E88-F4A2A69DE702}" dt="2024-11-21T10:21:30.974" v="3" actId="14100"/>
          <ac:picMkLst>
            <pc:docMk/>
            <pc:sldMk cId="1090147736" sldId="372"/>
            <ac:picMk id="7" creationId="{00000000-0000-0000-0000-000000000000}"/>
          </ac:picMkLst>
        </pc:picChg>
      </pc:sldChg>
      <pc:sldChg chg="modSp mod">
        <pc:chgData name="ΕΛΕΝΑ ΚΟΥΜΕΝΗ" userId="87cd88a6-52a7-443a-9675-8c7bdcf58e4c" providerId="ADAL" clId="{ED094432-0DF0-475A-9E88-F4A2A69DE702}" dt="2024-11-21T10:18:13.296" v="2" actId="20577"/>
        <pc:sldMkLst>
          <pc:docMk/>
          <pc:sldMk cId="1478007718" sldId="438"/>
        </pc:sldMkLst>
        <pc:spChg chg="mod">
          <ac:chgData name="ΕΛΕΝΑ ΚΟΥΜΕΝΗ" userId="87cd88a6-52a7-443a-9675-8c7bdcf58e4c" providerId="ADAL" clId="{ED094432-0DF0-475A-9E88-F4A2A69DE702}" dt="2024-11-21T10:18:13.296" v="2" actId="20577"/>
          <ac:spMkLst>
            <pc:docMk/>
            <pc:sldMk cId="1478007718" sldId="438"/>
            <ac:spMk id="6" creationId="{19298C6B-9F67-4555-6D0E-2881750FD8E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38E1184F-503D-44E3-BF58-8DBD15568963}">
      <dgm:prSet phldrT="[Text]" custT="1"/>
      <dgm:spPr/>
      <dgm:t>
        <a:bodyPr/>
        <a:lstStyle/>
        <a:p>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Υποχρεωτικά Μαθήματα (3</a:t>
          </a:r>
          <a:r>
            <a:rPr lang="en-US"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a:t>
          </a:r>
          <a:endPar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endParaRPr>
        </a:p>
      </dgm:t>
    </dgm:pt>
    <dgm:pt modelId="{640A75CD-14C8-4100-A070-E4CC65AEA4A8}" type="parTrans" cxnId="{D66FA8B8-68B2-49D4-8859-83A860D22821}">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1B15466F-501D-48AE-9484-A12F287AE561}" type="sibTrans" cxnId="{D66FA8B8-68B2-49D4-8859-83A860D22821}">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579F1D68-F29D-4E5C-A701-42196EF07738}">
      <dgm:prSet phldrT="[Text]" custT="1"/>
      <dgm:spPr/>
      <dgm:t>
        <a:bodyPr/>
        <a:lstStyle/>
        <a:p>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Επιλεγόμενα Μαθήματα</a:t>
          </a:r>
          <a:r>
            <a:rPr lang="en-US"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 </a:t>
          </a:r>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(1</a:t>
          </a:r>
          <a:r>
            <a:rPr lang="en-US"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x</a:t>
          </a:r>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7</a:t>
          </a:r>
          <a:r>
            <a:rPr lang="en-US"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a:t>
          </a:r>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7</a:t>
          </a:r>
          <a:r>
            <a:rPr lang="en-US"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a:t>
          </a:r>
          <a:endPar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endParaRPr>
        </a:p>
      </dgm:t>
    </dgm:pt>
    <dgm:pt modelId="{6B8CCA8C-A9F7-48A2-99B9-401F46984FC1}" type="parTrans" cxnId="{F5C4826E-A1AF-42BE-9C89-C5CBB4AA2F3C}">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F3C1947D-19CA-46F3-AB58-69A443604CB2}" type="sibTrans" cxnId="{F5C4826E-A1AF-42BE-9C89-C5CBB4AA2F3C}">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8403D82-16B6-42F0-B788-CB5977744975}">
      <dgm:prSet phldrT="[Text]" custT="1"/>
      <dgm:spPr/>
      <dgm:t>
        <a:bodyPr/>
        <a:lstStyle/>
        <a:p>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Λατινικά 7</a:t>
          </a:r>
        </a:p>
      </dgm:t>
    </dgm:pt>
    <dgm:pt modelId="{3FD2972E-5E11-49B6-9B39-D52442FCF26E}" type="sibTrans" cxnId="{9713A38D-35F2-4A63-9610-C0ABE5823322}">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9B7AEF9-4E37-4341-9622-7D0F225BA889}" type="parTrans" cxnId="{9713A38D-35F2-4A63-9610-C0ABE5823322}">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1794EE0D-8F81-4585-8BD0-0B8451C09693}">
      <dgm:prSet phldrT="[Text]" custT="1"/>
      <dgm:spPr/>
      <dgm:t>
        <a:bodyPr/>
        <a:lstStyle/>
        <a:p>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Ιστορία 9</a:t>
          </a:r>
        </a:p>
      </dgm:t>
    </dgm:pt>
    <dgm:pt modelId="{110227EB-8CBF-4568-B300-817CB8C0F603}" type="sibTrans" cxnId="{84BB3961-86BC-48E6-A199-9910484E194A}">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896DC1A3-818E-4C4D-B738-D5DCD6445E4F}" type="parTrans" cxnId="{84BB3961-86BC-48E6-A199-9910484E194A}">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06FC2E41-536D-440A-A8AA-746EB963E305}">
      <dgm:prSet phldrT="[Text]" custT="1"/>
      <dgm:spPr/>
      <dgm:t>
        <a:bodyPr/>
        <a:lstStyle/>
        <a:p>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Αρχαία 7</a:t>
          </a:r>
        </a:p>
      </dgm:t>
    </dgm:pt>
    <dgm:pt modelId="{44FB2545-8E93-4F65-BC9C-D66A221120B1}" type="sibTrans" cxnId="{2CF44EE5-62A3-4D16-A3CD-A0F59E217E2D}">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F7AFBD9B-00C8-4149-B669-6C1B48DD9D65}" type="parTrans" cxnId="{2CF44EE5-62A3-4D16-A3CD-A0F59E217E2D}">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FAA8DB14-E320-4E3E-A10B-FA01A710E703}">
      <dgm:prSet phldrT="[Text]" custT="1"/>
      <dgm:spPr/>
      <dgm:t>
        <a:bodyPr/>
        <a:lstStyle/>
        <a:p>
          <a:pPr marL="171450" indent="0" defTabSz="844550">
            <a:lnSpc>
              <a:spcPct val="90000"/>
            </a:lnSpc>
            <a:spcBef>
              <a:spcPct val="0"/>
            </a:spcBef>
            <a:spcAft>
              <a:spcPct val="15000"/>
            </a:spcAft>
            <a:buNone/>
          </a:pPr>
          <a:endParaRPr lang="el-GR" sz="24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58887DB4-BA6B-4B63-A8C4-60647B10D76D}" type="parTrans" cxnId="{F29D3F59-CF7D-4B93-8D33-F96FB009F42E}">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7E77371B-60F0-4514-87A5-96BE1E3FF23D}" type="sibTrans" cxnId="{F29D3F59-CF7D-4B93-8D33-F96FB009F42E}">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D59216A-6F2C-4836-BAF2-B6206BFD6C36}">
      <dgm:prSet phldrT="[Text]" custT="1"/>
      <dgm:spPr/>
      <dgm:t>
        <a:bodyPr/>
        <a:lstStyle/>
        <a:p>
          <a:pPr marL="171450" indent="0" defTabSz="844550">
            <a:lnSpc>
              <a:spcPct val="90000"/>
            </a:lnSpc>
            <a:spcBef>
              <a:spcPct val="0"/>
            </a:spcBef>
            <a:spcAft>
              <a:spcPct val="15000"/>
            </a:spcAft>
            <a:buNone/>
          </a:pPr>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Αγγλικά ή Γαλλικά ή Ιταλικά </a:t>
          </a:r>
        </a:p>
      </dgm:t>
    </dgm:pt>
    <dgm:pt modelId="{A16FB8C2-77A9-463D-BAA4-8DDB538E54A9}" type="parTrans" cxnId="{4C633521-5116-499B-944E-908EF55FAC1B}">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6DEA457-5582-457F-937B-E020E960135F}" type="sibTrans" cxnId="{4C633521-5116-499B-944E-908EF55FAC1B}">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23967B1-0119-4068-B62B-E6F60BE8315C}">
      <dgm:prSet phldrT="[Text]" custT="1"/>
      <dgm:spPr/>
      <dgm:t>
        <a:bodyPr/>
        <a:lstStyle/>
        <a:p>
          <a:pPr marL="144000" indent="0" defTabSz="844550">
            <a:lnSpc>
              <a:spcPct val="90000"/>
            </a:lnSpc>
            <a:spcBef>
              <a:spcPct val="0"/>
            </a:spcBef>
            <a:spcAft>
              <a:spcPts val="0"/>
            </a:spcAft>
            <a:buNone/>
          </a:pPr>
          <a:endParaRPr lang="el-GR" sz="2800" kern="1200"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9FD2C0B6-7686-44D6-A7C8-A4654492F310}" type="parTrans" cxnId="{09F766CD-10A9-4EF3-B272-10D437B02110}">
      <dgm:prSet/>
      <dgm:spPr/>
      <dgm:t>
        <a:bodyPr/>
        <a:lstStyle/>
        <a:p>
          <a:endParaRPr lang="en-US"/>
        </a:p>
      </dgm:t>
    </dgm:pt>
    <dgm:pt modelId="{0E959A91-63D3-4037-84F8-EA26DC96A51D}" type="sibTrans" cxnId="{09F766CD-10A9-4EF3-B272-10D437B02110}">
      <dgm:prSet/>
      <dgm:spPr/>
      <dgm:t>
        <a:bodyPr/>
        <a:lstStyle/>
        <a:p>
          <a:endParaRPr lang="en-US"/>
        </a:p>
      </dgm:t>
    </dgm:pt>
    <dgm:pt modelId="{6E6C3B06-4E20-4931-8CF1-6C1522C0DC44}" type="pres">
      <dgm:prSet presAssocID="{722890A6-563C-41A5-ABCD-A531CEF7D8D0}" presName="Name0" presStyleCnt="0">
        <dgm:presLayoutVars>
          <dgm:dir/>
          <dgm:animLvl val="lvl"/>
          <dgm:resizeHandles val="exact"/>
        </dgm:presLayoutVars>
      </dgm:prSet>
      <dgm:spPr/>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custScaleX="195129" custScaleY="60712">
        <dgm:presLayoutVars>
          <dgm:chMax val="1"/>
          <dgm:bulletEnabled val="1"/>
        </dgm:presLayoutVars>
      </dgm:prSet>
      <dgm:spPr/>
    </dgm:pt>
    <dgm:pt modelId="{4ABF4550-95B7-4DC0-B502-1C6FF503B397}" type="pres">
      <dgm:prSet presAssocID="{38E1184F-503D-44E3-BF58-8DBD15568963}" presName="descendantText" presStyleLbl="alignAccFollowNode1" presStyleIdx="0" presStyleCnt="2" custScaleX="138297">
        <dgm:presLayoutVars>
          <dgm:bulletEnabled val="1"/>
        </dgm:presLayoutVars>
      </dgm:prSet>
      <dgm:spPr/>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custScaleX="144802" custScaleY="46158">
        <dgm:presLayoutVars>
          <dgm:chMax val="1"/>
          <dgm:bulletEnabled val="1"/>
        </dgm:presLayoutVars>
      </dgm:prSet>
      <dgm:spPr/>
    </dgm:pt>
    <dgm:pt modelId="{5DAB53F4-0F38-4A56-B19E-F76D8D0D8FA9}" type="pres">
      <dgm:prSet presAssocID="{579F1D68-F29D-4E5C-A701-42196EF07738}" presName="descendantText" presStyleLbl="alignAccFollowNode1" presStyleIdx="1" presStyleCnt="2" custScaleX="96266" custScaleY="126848" custLinFactNeighborX="306" custLinFactNeighborY="8811">
        <dgm:presLayoutVars>
          <dgm:bulletEnabled val="1"/>
        </dgm:presLayoutVars>
      </dgm:prSet>
      <dgm:spPr/>
    </dgm:pt>
  </dgm:ptLst>
  <dgm:cxnLst>
    <dgm:cxn modelId="{4C633521-5116-499B-944E-908EF55FAC1B}" srcId="{579F1D68-F29D-4E5C-A701-42196EF07738}" destId="{ED59216A-6F2C-4836-BAF2-B6206BFD6C36}" srcOrd="1" destOrd="0" parTransId="{A16FB8C2-77A9-463D-BAA4-8DDB538E54A9}" sibTransId="{36DEA457-5582-457F-937B-E020E960135F}"/>
    <dgm:cxn modelId="{B839473B-0487-466A-ADBA-A62CBE57B697}" type="presOf" srcId="{722890A6-563C-41A5-ABCD-A531CEF7D8D0}" destId="{6E6C3B06-4E20-4931-8CF1-6C1522C0DC44}" srcOrd="0" destOrd="0" presId="urn:microsoft.com/office/officeart/2005/8/layout/vList5"/>
    <dgm:cxn modelId="{FF8FCD40-B509-4BC2-93B6-6A7A14FE58B0}" type="presOf" srcId="{38E1184F-503D-44E3-BF58-8DBD15568963}" destId="{2DA32674-03A1-44D2-9784-086788D170D1}" srcOrd="0" destOrd="0" presId="urn:microsoft.com/office/officeart/2005/8/layout/vList5"/>
    <dgm:cxn modelId="{CA3ECD5E-DF3F-4132-851F-AAB92B8382FD}" type="presOf" srcId="{FAA8DB14-E320-4E3E-A10B-FA01A710E703}" destId="{5DAB53F4-0F38-4A56-B19E-F76D8D0D8FA9}" srcOrd="0" destOrd="2" presId="urn:microsoft.com/office/officeart/2005/8/layout/vList5"/>
    <dgm:cxn modelId="{84BB3961-86BC-48E6-A199-9910484E194A}" srcId="{38E1184F-503D-44E3-BF58-8DBD15568963}" destId="{1794EE0D-8F81-4585-8BD0-0B8451C09693}" srcOrd="1" destOrd="0" parTransId="{896DC1A3-818E-4C4D-B738-D5DCD6445E4F}" sibTransId="{110227EB-8CBF-4568-B300-817CB8C0F603}"/>
    <dgm:cxn modelId="{F5C4826E-A1AF-42BE-9C89-C5CBB4AA2F3C}" srcId="{722890A6-563C-41A5-ABCD-A531CEF7D8D0}" destId="{579F1D68-F29D-4E5C-A701-42196EF07738}" srcOrd="1" destOrd="0" parTransId="{6B8CCA8C-A9F7-48A2-99B9-401F46984FC1}" sibTransId="{F3C1947D-19CA-46F3-AB58-69A443604CB2}"/>
    <dgm:cxn modelId="{52600F50-5DE6-4DE9-BE51-9777FA081739}" type="presOf" srcId="{48403D82-16B6-42F0-B788-CB5977744975}" destId="{4ABF4550-95B7-4DC0-B502-1C6FF503B397}" srcOrd="0" destOrd="2" presId="urn:microsoft.com/office/officeart/2005/8/layout/vList5"/>
    <dgm:cxn modelId="{F29D3F59-CF7D-4B93-8D33-F96FB009F42E}" srcId="{579F1D68-F29D-4E5C-A701-42196EF07738}" destId="{FAA8DB14-E320-4E3E-A10B-FA01A710E703}" srcOrd="2" destOrd="0" parTransId="{58887DB4-BA6B-4B63-A8C4-60647B10D76D}" sibTransId="{7E77371B-60F0-4514-87A5-96BE1E3FF23D}"/>
    <dgm:cxn modelId="{7978647F-1A7F-45C9-960B-748C6A3A15E2}" type="presOf" srcId="{1794EE0D-8F81-4585-8BD0-0B8451C09693}" destId="{4ABF4550-95B7-4DC0-B502-1C6FF503B397}" srcOrd="0" destOrd="1" presId="urn:microsoft.com/office/officeart/2005/8/layout/vList5"/>
    <dgm:cxn modelId="{9713A38D-35F2-4A63-9610-C0ABE5823322}" srcId="{38E1184F-503D-44E3-BF58-8DBD15568963}" destId="{48403D82-16B6-42F0-B788-CB5977744975}" srcOrd="2" destOrd="0" parTransId="{E9B7AEF9-4E37-4341-9622-7D0F225BA889}" sibTransId="{3FD2972E-5E11-49B6-9B39-D52442FCF26E}"/>
    <dgm:cxn modelId="{DA13B19E-9A77-45E2-A940-077BE4E96BCE}" type="presOf" srcId="{06FC2E41-536D-440A-A8AA-746EB963E305}" destId="{4ABF4550-95B7-4DC0-B502-1C6FF503B397}" srcOrd="0" destOrd="0" presId="urn:microsoft.com/office/officeart/2005/8/layout/vList5"/>
    <dgm:cxn modelId="{D66FA8B8-68B2-49D4-8859-83A860D22821}" srcId="{722890A6-563C-41A5-ABCD-A531CEF7D8D0}" destId="{38E1184F-503D-44E3-BF58-8DBD15568963}" srcOrd="0" destOrd="0" parTransId="{640A75CD-14C8-4100-A070-E4CC65AEA4A8}" sibTransId="{1B15466F-501D-48AE-9484-A12F287AE561}"/>
    <dgm:cxn modelId="{65FE92C8-D8E4-47E3-BEAB-8A4E234D686A}" type="presOf" srcId="{ED59216A-6F2C-4836-BAF2-B6206BFD6C36}" destId="{5DAB53F4-0F38-4A56-B19E-F76D8D0D8FA9}" srcOrd="0" destOrd="1" presId="urn:microsoft.com/office/officeart/2005/8/layout/vList5"/>
    <dgm:cxn modelId="{ED5C56C9-F270-4734-BE87-EE2173577900}" type="presOf" srcId="{423967B1-0119-4068-B62B-E6F60BE8315C}" destId="{5DAB53F4-0F38-4A56-B19E-F76D8D0D8FA9}" srcOrd="0" destOrd="0" presId="urn:microsoft.com/office/officeart/2005/8/layout/vList5"/>
    <dgm:cxn modelId="{09F766CD-10A9-4EF3-B272-10D437B02110}" srcId="{579F1D68-F29D-4E5C-A701-42196EF07738}" destId="{423967B1-0119-4068-B62B-E6F60BE8315C}" srcOrd="0" destOrd="0" parTransId="{9FD2C0B6-7686-44D6-A7C8-A4654492F310}" sibTransId="{0E959A91-63D3-4037-84F8-EA26DC96A51D}"/>
    <dgm:cxn modelId="{83BC70E1-970C-4B09-A5E0-5A3F4B21925A}" type="presOf" srcId="{579F1D68-F29D-4E5C-A701-42196EF07738}" destId="{94354C91-2B7D-453F-8F5B-5146C7A4F1FD}" srcOrd="0" destOrd="0" presId="urn:microsoft.com/office/officeart/2005/8/layout/vList5"/>
    <dgm:cxn modelId="{2CF44EE5-62A3-4D16-A3CD-A0F59E217E2D}" srcId="{38E1184F-503D-44E3-BF58-8DBD15568963}" destId="{06FC2E41-536D-440A-A8AA-746EB963E305}" srcOrd="0" destOrd="0" parTransId="{F7AFBD9B-00C8-4149-B669-6C1B48DD9D65}" sibTransId="{44FB2545-8E93-4F65-BC9C-D66A221120B1}"/>
    <dgm:cxn modelId="{6CDE41A5-3772-4ADC-AAB9-EEAA4BED596C}" type="presParOf" srcId="{6E6C3B06-4E20-4931-8CF1-6C1522C0DC44}" destId="{79703B63-DD68-4591-8015-645979EEB24A}" srcOrd="0" destOrd="0" presId="urn:microsoft.com/office/officeart/2005/8/layout/vList5"/>
    <dgm:cxn modelId="{8198841E-8380-42C0-B39F-648CF5F79D5B}" type="presParOf" srcId="{79703B63-DD68-4591-8015-645979EEB24A}" destId="{2DA32674-03A1-44D2-9784-086788D170D1}" srcOrd="0" destOrd="0" presId="urn:microsoft.com/office/officeart/2005/8/layout/vList5"/>
    <dgm:cxn modelId="{7B9CECA7-B4E0-4982-84E3-3C6439D21F17}" type="presParOf" srcId="{79703B63-DD68-4591-8015-645979EEB24A}" destId="{4ABF4550-95B7-4DC0-B502-1C6FF503B397}" srcOrd="1" destOrd="0" presId="urn:microsoft.com/office/officeart/2005/8/layout/vList5"/>
    <dgm:cxn modelId="{CDA13AB2-2A70-4DCF-B2BD-8E23FA58A043}" type="presParOf" srcId="{6E6C3B06-4E20-4931-8CF1-6C1522C0DC44}" destId="{D0F5E840-0A57-48B9-8766-643FA05DF03D}" srcOrd="1" destOrd="0" presId="urn:microsoft.com/office/officeart/2005/8/layout/vList5"/>
    <dgm:cxn modelId="{ADEF4031-14FA-4F25-A8CC-3D8A37713115}" type="presParOf" srcId="{6E6C3B06-4E20-4931-8CF1-6C1522C0DC44}" destId="{5ACF51CB-00B1-4DE1-9CAC-DA374F4EB8A1}" srcOrd="2" destOrd="0" presId="urn:microsoft.com/office/officeart/2005/8/layout/vList5"/>
    <dgm:cxn modelId="{1F2AB40C-6639-4ACE-8D08-B6A12BEED4B0}" type="presParOf" srcId="{5ACF51CB-00B1-4DE1-9CAC-DA374F4EB8A1}" destId="{94354C91-2B7D-453F-8F5B-5146C7A4F1FD}" srcOrd="0" destOrd="0" presId="urn:microsoft.com/office/officeart/2005/8/layout/vList5"/>
    <dgm:cxn modelId="{E702DC4C-5D94-4DC7-9966-1E7148420C79}"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38E1184F-503D-44E3-BF58-8DBD15568963}">
      <dgm:prSet phldrT="[Text]" custT="1"/>
      <dgm:spPr/>
      <dgm:t>
        <a:bodyPr/>
        <a:lstStyle/>
        <a:p>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Υποχρεωτικά Μαθήματα (2)</a:t>
          </a:r>
        </a:p>
      </dgm:t>
    </dgm:pt>
    <dgm:pt modelId="{640A75CD-14C8-4100-A070-E4CC65AEA4A8}" type="parTrans" cxnId="{D66FA8B8-68B2-49D4-8859-83A860D22821}">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1B15466F-501D-48AE-9484-A12F287AE561}" type="sibTrans" cxnId="{D66FA8B8-68B2-49D4-8859-83A860D22821}">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06FC2E41-536D-440A-A8AA-746EB963E305}">
      <dgm:prSet phldrT="[Text]" custT="1"/>
      <dgm:spPr/>
      <dgm:t>
        <a:bodyPr/>
        <a:lstStyle/>
        <a:p>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Αγγλικά 8 </a:t>
          </a:r>
        </a:p>
      </dgm:t>
    </dgm:pt>
    <dgm:pt modelId="{F7AFBD9B-00C8-4149-B669-6C1B48DD9D65}" type="parTrans" cxnId="{2CF44EE5-62A3-4D16-A3CD-A0F59E217E2D}">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4FB2545-8E93-4F65-BC9C-D66A221120B1}" type="sibTrans" cxnId="{2CF44EE5-62A3-4D16-A3CD-A0F59E217E2D}">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579F1D68-F29D-4E5C-A701-42196EF07738}">
      <dgm:prSet phldrT="[Text]" custT="1"/>
      <dgm:spPr/>
      <dgm:t>
        <a:bodyPr/>
        <a:lstStyle/>
        <a:p>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Επιλεγόμενα Μαθήματα</a:t>
          </a:r>
          <a:r>
            <a:rPr lang="en-US"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 </a:t>
          </a:r>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a:t>
          </a:r>
          <a:r>
            <a:rPr lang="en-US"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2)</a:t>
          </a:r>
          <a:endPar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endParaRPr>
        </a:p>
      </dgm:t>
    </dgm:pt>
    <dgm:pt modelId="{6B8CCA8C-A9F7-48A2-99B9-401F46984FC1}" type="parTrans" cxnId="{F5C4826E-A1AF-42BE-9C89-C5CBB4AA2F3C}">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F3C1947D-19CA-46F3-AB58-69A443604CB2}" type="sibTrans" cxnId="{F5C4826E-A1AF-42BE-9C89-C5CBB4AA2F3C}">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2111EA8-C39B-4E1D-A58B-62CC820DB25B}">
      <dgm:prSet phldrT="[Text]" custT="1"/>
      <dgm:spPr/>
      <dgm:t>
        <a:bodyPr/>
        <a:lstStyle/>
        <a:p>
          <a:r>
            <a:rPr lang="el-GR" sz="24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Λατινικά</a:t>
          </a:r>
        </a:p>
      </dgm:t>
    </dgm:pt>
    <dgm:pt modelId="{298450FA-BA85-467B-ACDE-63A91FC4A749}" type="parTrans" cxnId="{EC2F8DE7-31A8-44F9-98E1-7A8AEC55FCE8}">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867AB1B-ED05-4F0A-84D2-BC5E00F866C6}" type="sibTrans" cxnId="{EC2F8DE7-31A8-44F9-98E1-7A8AEC55FCE8}">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7164BFCB-2279-4766-AC09-A5A74312E8D8}">
      <dgm:prSet phldrT="[Text]" custT="1"/>
      <dgm:spPr/>
      <dgm:t>
        <a:bodyPr/>
        <a:lstStyle/>
        <a:p>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Ιστορία 9</a:t>
          </a:r>
        </a:p>
      </dgm:t>
    </dgm:pt>
    <dgm:pt modelId="{A90DC8C8-7D0C-4B86-B92D-7EFD42B5B5EA}" type="parTrans" cxnId="{DCA8782E-AE3A-47DB-A07E-161BAE2246AE}">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8201B63-A260-4B5F-97DC-102BAE556A58}" type="sibTrans" cxnId="{DCA8782E-AE3A-47DB-A07E-161BAE2246AE}">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22A3B29-640B-426B-9514-99F76493C867}">
      <dgm:prSet phldrT="[Text]" custT="1"/>
      <dgm:spPr/>
      <dgm:t>
        <a:bodyPr/>
        <a:lstStyle/>
        <a:p>
          <a:r>
            <a:rPr lang="el-GR" sz="24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Γαλλικά </a:t>
          </a:r>
        </a:p>
      </dgm:t>
    </dgm:pt>
    <dgm:pt modelId="{B7FC1108-EE85-4086-BA4E-C92C6346A10B}" type="parTrans" cxnId="{124CAEBE-6AB1-4522-B521-6181016CF3F1}">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C16F94C3-BEE4-4C63-AE33-A2BC2565CA50}" type="sibTrans" cxnId="{124CAEBE-6AB1-4522-B521-6181016CF3F1}">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283911A-AA35-439B-85E7-F96187F8250F}">
      <dgm:prSet phldrT="[Text]" custT="1"/>
      <dgm:spPr/>
      <dgm:t>
        <a:bodyPr/>
        <a:lstStyle/>
        <a:p>
          <a:r>
            <a:rPr lang="el-GR" sz="24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Ιταλικά</a:t>
          </a:r>
        </a:p>
      </dgm:t>
    </dgm:pt>
    <dgm:pt modelId="{7C835443-B009-4A95-8920-2968138E5B4A}" type="parTrans" cxnId="{1CF3E29F-6D00-4820-A32F-48D1FAE8A08E}">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51EAFC6-D192-436F-8BFF-210466B4A48B}" type="sibTrans" cxnId="{1CF3E29F-6D00-4820-A32F-48D1FAE8A08E}">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70199DD2-A4C6-4581-8660-763A01FCE778}">
      <dgm:prSet phldrT="[Text]" custT="1"/>
      <dgm:spPr/>
      <dgm:t>
        <a:bodyPr/>
        <a:lstStyle/>
        <a:p>
          <a:r>
            <a:rPr lang="el-GR" sz="24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Αρχαία Ελληνικά</a:t>
          </a:r>
        </a:p>
      </dgm:t>
    </dgm:pt>
    <dgm:pt modelId="{F1A195A8-2D72-4E66-8A47-FC77474E671A}" type="parTrans" cxnId="{77E465A4-FD0F-4600-8F4B-5A866DA29BA5}">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1C7902E-AE72-47EF-A89B-27B5D7269EFE}" type="sibTrans" cxnId="{77E465A4-FD0F-4600-8F4B-5A866DA29BA5}">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91AC704-5939-477B-AFAB-EE3D0A93EDD8}">
      <dgm:prSet phldrT="[Text]" custT="1"/>
      <dgm:spPr/>
      <dgm:t>
        <a:bodyPr/>
        <a:lstStyle/>
        <a:p>
          <a:r>
            <a:rPr lang="el-GR" sz="24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Οικονομικά</a:t>
          </a:r>
        </a:p>
      </dgm:t>
    </dgm:pt>
    <dgm:pt modelId="{BE21F614-84CB-4346-B0C2-CE8372D2E147}" type="parTrans" cxnId="{D1C76834-B28C-4100-9417-64278168F53C}">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079F2FA0-3F68-4B66-BD8E-E97EABF97BDE}" type="sibTrans" cxnId="{D1C76834-B28C-4100-9417-64278168F53C}">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E6C3B06-4E20-4931-8CF1-6C1522C0DC44}" type="pres">
      <dgm:prSet presAssocID="{722890A6-563C-41A5-ABCD-A531CEF7D8D0}" presName="Name0" presStyleCnt="0">
        <dgm:presLayoutVars>
          <dgm:dir/>
          <dgm:animLvl val="lvl"/>
          <dgm:resizeHandles val="exact"/>
        </dgm:presLayoutVars>
      </dgm:prSet>
      <dgm:spPr/>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custScaleX="184499">
        <dgm:presLayoutVars>
          <dgm:chMax val="1"/>
          <dgm:bulletEnabled val="1"/>
        </dgm:presLayoutVars>
      </dgm:prSet>
      <dgm:spPr/>
    </dgm:pt>
    <dgm:pt modelId="{4ABF4550-95B7-4DC0-B502-1C6FF503B397}" type="pres">
      <dgm:prSet presAssocID="{38E1184F-503D-44E3-BF58-8DBD15568963}" presName="descendantText" presStyleLbl="alignAccFollowNode1" presStyleIdx="0" presStyleCnt="2">
        <dgm:presLayoutVars>
          <dgm:bulletEnabled val="1"/>
        </dgm:presLayoutVars>
      </dgm:prSet>
      <dgm:spPr/>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custScaleX="188092">
        <dgm:presLayoutVars>
          <dgm:chMax val="1"/>
          <dgm:bulletEnabled val="1"/>
        </dgm:presLayoutVars>
      </dgm:prSet>
      <dgm:spPr/>
    </dgm:pt>
    <dgm:pt modelId="{5DAB53F4-0F38-4A56-B19E-F76D8D0D8FA9}" type="pres">
      <dgm:prSet presAssocID="{579F1D68-F29D-4E5C-A701-42196EF07738}" presName="descendantText" presStyleLbl="alignAccFollowNode1" presStyleIdx="1" presStyleCnt="2" custScaleY="166335">
        <dgm:presLayoutVars>
          <dgm:bulletEnabled val="1"/>
        </dgm:presLayoutVars>
      </dgm:prSet>
      <dgm:spPr/>
    </dgm:pt>
  </dgm:ptLst>
  <dgm:cxnLst>
    <dgm:cxn modelId="{9EBDAB07-4872-4DE0-91B2-73040BA79A98}" type="presOf" srcId="{722890A6-563C-41A5-ABCD-A531CEF7D8D0}" destId="{6E6C3B06-4E20-4931-8CF1-6C1522C0DC44}" srcOrd="0" destOrd="0" presId="urn:microsoft.com/office/officeart/2005/8/layout/vList5"/>
    <dgm:cxn modelId="{DCA8782E-AE3A-47DB-A07E-161BAE2246AE}" srcId="{38E1184F-503D-44E3-BF58-8DBD15568963}" destId="{7164BFCB-2279-4766-AC09-A5A74312E8D8}" srcOrd="1" destOrd="0" parTransId="{A90DC8C8-7D0C-4B86-B92D-7EFD42B5B5EA}" sibTransId="{A8201B63-A260-4B5F-97DC-102BAE556A58}"/>
    <dgm:cxn modelId="{D1C76834-B28C-4100-9417-64278168F53C}" srcId="{579F1D68-F29D-4E5C-A701-42196EF07738}" destId="{B91AC704-5939-477B-AFAB-EE3D0A93EDD8}" srcOrd="4" destOrd="0" parTransId="{BE21F614-84CB-4346-B0C2-CE8372D2E147}" sibTransId="{079F2FA0-3F68-4B66-BD8E-E97EABF97BDE}"/>
    <dgm:cxn modelId="{0EBD5961-6559-4C93-A5C4-9577E88333D9}" type="presOf" srcId="{4283911A-AA35-439B-85E7-F96187F8250F}" destId="{5DAB53F4-0F38-4A56-B19E-F76D8D0D8FA9}" srcOrd="0" destOrd="2" presId="urn:microsoft.com/office/officeart/2005/8/layout/vList5"/>
    <dgm:cxn modelId="{9C4F5764-E51B-4028-9609-7A1F4CB4C198}" type="presOf" srcId="{06FC2E41-536D-440A-A8AA-746EB963E305}" destId="{4ABF4550-95B7-4DC0-B502-1C6FF503B397}" srcOrd="0" destOrd="0" presId="urn:microsoft.com/office/officeart/2005/8/layout/vList5"/>
    <dgm:cxn modelId="{9B3D7C45-B7D4-4D61-9156-31E0941F3AD2}" type="presOf" srcId="{7164BFCB-2279-4766-AC09-A5A74312E8D8}" destId="{4ABF4550-95B7-4DC0-B502-1C6FF503B397}" srcOrd="0" destOrd="1" presId="urn:microsoft.com/office/officeart/2005/8/layout/vList5"/>
    <dgm:cxn modelId="{F5C4826E-A1AF-42BE-9C89-C5CBB4AA2F3C}" srcId="{722890A6-563C-41A5-ABCD-A531CEF7D8D0}" destId="{579F1D68-F29D-4E5C-A701-42196EF07738}" srcOrd="1" destOrd="0" parTransId="{6B8CCA8C-A9F7-48A2-99B9-401F46984FC1}" sibTransId="{F3C1947D-19CA-46F3-AB58-69A443604CB2}"/>
    <dgm:cxn modelId="{7CE1F270-150C-4D6E-BDD1-A0DC1D8EDB65}" type="presOf" srcId="{322A3B29-640B-426B-9514-99F76493C867}" destId="{5DAB53F4-0F38-4A56-B19E-F76D8D0D8FA9}" srcOrd="0" destOrd="1" presId="urn:microsoft.com/office/officeart/2005/8/layout/vList5"/>
    <dgm:cxn modelId="{8E283154-9CF0-44D2-878E-1C6596E1E90C}" type="presOf" srcId="{579F1D68-F29D-4E5C-A701-42196EF07738}" destId="{94354C91-2B7D-453F-8F5B-5146C7A4F1FD}" srcOrd="0" destOrd="0" presId="urn:microsoft.com/office/officeart/2005/8/layout/vList5"/>
    <dgm:cxn modelId="{19E4EF8A-1C36-494E-A1D3-DAF7FD5F3A20}" type="presOf" srcId="{A2111EA8-C39B-4E1D-A58B-62CC820DB25B}" destId="{5DAB53F4-0F38-4A56-B19E-F76D8D0D8FA9}" srcOrd="0" destOrd="0" presId="urn:microsoft.com/office/officeart/2005/8/layout/vList5"/>
    <dgm:cxn modelId="{1CF3E29F-6D00-4820-A32F-48D1FAE8A08E}" srcId="{579F1D68-F29D-4E5C-A701-42196EF07738}" destId="{4283911A-AA35-439B-85E7-F96187F8250F}" srcOrd="2" destOrd="0" parTransId="{7C835443-B009-4A95-8920-2968138E5B4A}" sibTransId="{351EAFC6-D192-436F-8BFF-210466B4A48B}"/>
    <dgm:cxn modelId="{77E465A4-FD0F-4600-8F4B-5A866DA29BA5}" srcId="{579F1D68-F29D-4E5C-A701-42196EF07738}" destId="{70199DD2-A4C6-4581-8660-763A01FCE778}" srcOrd="3" destOrd="0" parTransId="{F1A195A8-2D72-4E66-8A47-FC77474E671A}" sibTransId="{E1C7902E-AE72-47EF-A89B-27B5D7269EFE}"/>
    <dgm:cxn modelId="{B2915FB2-8246-4BA5-A341-8DBC9082CD63}" type="presOf" srcId="{B91AC704-5939-477B-AFAB-EE3D0A93EDD8}" destId="{5DAB53F4-0F38-4A56-B19E-F76D8D0D8FA9}" srcOrd="0" destOrd="4" presId="urn:microsoft.com/office/officeart/2005/8/layout/vList5"/>
    <dgm:cxn modelId="{EF2160B7-3300-4B41-B1C7-15CBC4852F3A}" type="presOf" srcId="{70199DD2-A4C6-4581-8660-763A01FCE778}" destId="{5DAB53F4-0F38-4A56-B19E-F76D8D0D8FA9}" srcOrd="0" destOrd="3" presId="urn:microsoft.com/office/officeart/2005/8/layout/vList5"/>
    <dgm:cxn modelId="{D66FA8B8-68B2-49D4-8859-83A860D22821}" srcId="{722890A6-563C-41A5-ABCD-A531CEF7D8D0}" destId="{38E1184F-503D-44E3-BF58-8DBD15568963}" srcOrd="0" destOrd="0" parTransId="{640A75CD-14C8-4100-A070-E4CC65AEA4A8}" sibTransId="{1B15466F-501D-48AE-9484-A12F287AE561}"/>
    <dgm:cxn modelId="{FB9D31B9-DC0D-464B-B672-2457F15FBD61}" type="presOf" srcId="{38E1184F-503D-44E3-BF58-8DBD15568963}" destId="{2DA32674-03A1-44D2-9784-086788D170D1}" srcOrd="0" destOrd="0" presId="urn:microsoft.com/office/officeart/2005/8/layout/vList5"/>
    <dgm:cxn modelId="{124CAEBE-6AB1-4522-B521-6181016CF3F1}" srcId="{579F1D68-F29D-4E5C-A701-42196EF07738}" destId="{322A3B29-640B-426B-9514-99F76493C867}" srcOrd="1" destOrd="0" parTransId="{B7FC1108-EE85-4086-BA4E-C92C6346A10B}" sibTransId="{C16F94C3-BEE4-4C63-AE33-A2BC2565CA50}"/>
    <dgm:cxn modelId="{2CF44EE5-62A3-4D16-A3CD-A0F59E217E2D}" srcId="{38E1184F-503D-44E3-BF58-8DBD15568963}" destId="{06FC2E41-536D-440A-A8AA-746EB963E305}" srcOrd="0" destOrd="0" parTransId="{F7AFBD9B-00C8-4149-B669-6C1B48DD9D65}" sibTransId="{44FB2545-8E93-4F65-BC9C-D66A221120B1}"/>
    <dgm:cxn modelId="{EC2F8DE7-31A8-44F9-98E1-7A8AEC55FCE8}" srcId="{579F1D68-F29D-4E5C-A701-42196EF07738}" destId="{A2111EA8-C39B-4E1D-A58B-62CC820DB25B}" srcOrd="0" destOrd="0" parTransId="{298450FA-BA85-467B-ACDE-63A91FC4A749}" sibTransId="{6867AB1B-ED05-4F0A-84D2-BC5E00F866C6}"/>
    <dgm:cxn modelId="{0EFF852E-A27E-4EA5-B2FA-1644C7F13C23}" type="presParOf" srcId="{6E6C3B06-4E20-4931-8CF1-6C1522C0DC44}" destId="{79703B63-DD68-4591-8015-645979EEB24A}" srcOrd="0" destOrd="0" presId="urn:microsoft.com/office/officeart/2005/8/layout/vList5"/>
    <dgm:cxn modelId="{403F9A96-9DEA-4965-8810-309BF7B4A560}" type="presParOf" srcId="{79703B63-DD68-4591-8015-645979EEB24A}" destId="{2DA32674-03A1-44D2-9784-086788D170D1}" srcOrd="0" destOrd="0" presId="urn:microsoft.com/office/officeart/2005/8/layout/vList5"/>
    <dgm:cxn modelId="{447CE2B7-D61B-4665-81E1-EAEEB81166E4}" type="presParOf" srcId="{79703B63-DD68-4591-8015-645979EEB24A}" destId="{4ABF4550-95B7-4DC0-B502-1C6FF503B397}" srcOrd="1" destOrd="0" presId="urn:microsoft.com/office/officeart/2005/8/layout/vList5"/>
    <dgm:cxn modelId="{DA6810B5-A7FA-4E2F-967E-8B4E70671766}" type="presParOf" srcId="{6E6C3B06-4E20-4931-8CF1-6C1522C0DC44}" destId="{D0F5E840-0A57-48B9-8766-643FA05DF03D}" srcOrd="1" destOrd="0" presId="urn:microsoft.com/office/officeart/2005/8/layout/vList5"/>
    <dgm:cxn modelId="{A2E0F7A4-A60E-4665-A4D4-CFA15143A81F}" type="presParOf" srcId="{6E6C3B06-4E20-4931-8CF1-6C1522C0DC44}" destId="{5ACF51CB-00B1-4DE1-9CAC-DA374F4EB8A1}" srcOrd="2" destOrd="0" presId="urn:microsoft.com/office/officeart/2005/8/layout/vList5"/>
    <dgm:cxn modelId="{324FD3EB-F00B-4D54-A968-BB053D4C3CE9}" type="presParOf" srcId="{5ACF51CB-00B1-4DE1-9CAC-DA374F4EB8A1}" destId="{94354C91-2B7D-453F-8F5B-5146C7A4F1FD}" srcOrd="0" destOrd="0" presId="urn:microsoft.com/office/officeart/2005/8/layout/vList5"/>
    <dgm:cxn modelId="{E7F9BDDF-8111-4DFF-B439-B8DA4ACA77CC}"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38E1184F-503D-44E3-BF58-8DBD15568963}">
      <dgm:prSet phldrT="[Text]" custT="1"/>
      <dgm:spPr/>
      <dgm:t>
        <a:bodyPr/>
        <a:lstStyle/>
        <a:p>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Υποχρεωτικά Μαθήματα 3</a:t>
          </a: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06FC2E41-536D-440A-A8AA-746EB963E305}">
      <dgm:prSet phldrT="[Text]" custT="1"/>
      <dgm:spPr/>
      <dgm:t>
        <a:bodyPr/>
        <a:lstStyle/>
        <a:p>
          <a:r>
            <a:rPr lang="el-GR" sz="2000" kern="1200" dirty="0">
              <a:solidFill>
                <a:schemeClr val="tx2"/>
              </a:solidFill>
              <a:latin typeface="Comic Sans MS" panose="030F0702030302020204" pitchFamily="66" charset="0"/>
              <a:ea typeface="+mn-ea"/>
              <a:cs typeface="Arial" panose="020B0604020202020204" pitchFamily="34" charset="0"/>
            </a:rPr>
            <a:t>Οικονομικά </a:t>
          </a:r>
          <a:r>
            <a:rPr lang="en-GB" sz="2000" kern="1200" dirty="0">
              <a:solidFill>
                <a:schemeClr val="tx2"/>
              </a:solidFill>
              <a:latin typeface="Comic Sans MS" panose="030F0702030302020204" pitchFamily="66" charset="0"/>
              <a:ea typeface="+mn-ea"/>
              <a:cs typeface="Arial" panose="020B0604020202020204" pitchFamily="34" charset="0"/>
            </a:rPr>
            <a:t>(</a:t>
          </a:r>
          <a:r>
            <a:rPr lang="el-GR" sz="2000" kern="1200" dirty="0">
              <a:solidFill>
                <a:schemeClr val="tx2"/>
              </a:solidFill>
              <a:latin typeface="Comic Sans MS" panose="030F0702030302020204" pitchFamily="66" charset="0"/>
              <a:ea typeface="+mn-ea"/>
              <a:cs typeface="Arial" panose="020B0604020202020204" pitchFamily="34" charset="0"/>
            </a:rPr>
            <a:t>7</a:t>
          </a:r>
          <a:r>
            <a:rPr lang="en-GB" sz="2000" kern="1200" dirty="0">
              <a:solidFill>
                <a:schemeClr val="tx2"/>
              </a:solidFill>
              <a:latin typeface="Comic Sans MS" panose="030F0702030302020204" pitchFamily="66" charset="0"/>
              <a:ea typeface="+mn-ea"/>
              <a:cs typeface="Arial" panose="020B0604020202020204" pitchFamily="34" charset="0"/>
            </a:rPr>
            <a:t>)</a:t>
          </a:r>
          <a:endParaRPr lang="el-GR" sz="2000" kern="1200" dirty="0">
            <a:solidFill>
              <a:schemeClr val="tx2"/>
            </a:solidFill>
            <a:latin typeface="Comic Sans MS" panose="030F0702030302020204" pitchFamily="66" charset="0"/>
            <a:ea typeface="+mn-ea"/>
            <a:cs typeface="Arial" panose="020B0604020202020204" pitchFamily="34" charset="0"/>
          </a:endParaRPr>
        </a:p>
      </dgm:t>
    </dgm:pt>
    <dgm:pt modelId="{F7AFBD9B-00C8-4149-B669-6C1B48DD9D65}" type="parTrans" cxnId="{2CF44EE5-62A3-4D16-A3CD-A0F59E217E2D}">
      <dgm:prSet/>
      <dgm:spPr/>
      <dgm:t>
        <a:bodyPr/>
        <a:lstStyle/>
        <a:p>
          <a:endParaRPr lang="el-GR"/>
        </a:p>
      </dgm:t>
    </dgm:pt>
    <dgm:pt modelId="{44FB2545-8E93-4F65-BC9C-D66A221120B1}" type="sibTrans" cxnId="{2CF44EE5-62A3-4D16-A3CD-A0F59E217E2D}">
      <dgm:prSet/>
      <dgm:spPr/>
      <dgm:t>
        <a:bodyPr/>
        <a:lstStyle/>
        <a:p>
          <a:endParaRPr lang="el-GR"/>
        </a:p>
      </dgm:t>
    </dgm:pt>
    <dgm:pt modelId="{44E5A667-89E5-4D56-8E4A-1DFF5985CB21}">
      <dgm:prSet phldrT="[Text]" custT="1"/>
      <dgm:spPr/>
      <dgm:t>
        <a:bodyPr/>
        <a:lstStyle/>
        <a:p>
          <a:r>
            <a:rPr lang="el-GR" sz="2000" kern="1200" dirty="0">
              <a:solidFill>
                <a:schemeClr val="tx2"/>
              </a:solidFill>
              <a:latin typeface="Comic Sans MS" panose="030F0702030302020204" pitchFamily="66" charset="0"/>
              <a:ea typeface="+mn-ea"/>
              <a:cs typeface="Arial" panose="020B0604020202020204" pitchFamily="34" charset="0"/>
            </a:rPr>
            <a:t>Μαθηματικά </a:t>
          </a:r>
          <a:r>
            <a:rPr lang="en-GB" sz="2000" kern="1200" dirty="0">
              <a:solidFill>
                <a:schemeClr val="tx2"/>
              </a:solidFill>
              <a:latin typeface="Comic Sans MS" panose="030F0702030302020204" pitchFamily="66" charset="0"/>
              <a:ea typeface="+mn-ea"/>
              <a:cs typeface="Arial" panose="020B0604020202020204" pitchFamily="34" charset="0"/>
            </a:rPr>
            <a:t>(</a:t>
          </a:r>
          <a:r>
            <a:rPr lang="el-GR" sz="2000" kern="1200" dirty="0">
              <a:solidFill>
                <a:schemeClr val="tx2"/>
              </a:solidFill>
              <a:latin typeface="Comic Sans MS" panose="030F0702030302020204" pitchFamily="66" charset="0"/>
              <a:ea typeface="+mn-ea"/>
              <a:cs typeface="Arial" panose="020B0604020202020204" pitchFamily="34" charset="0"/>
            </a:rPr>
            <a:t>10</a:t>
          </a:r>
          <a:r>
            <a:rPr lang="en-GB" sz="2000" kern="1200" dirty="0">
              <a:solidFill>
                <a:schemeClr val="tx2"/>
              </a:solidFill>
              <a:latin typeface="Comic Sans MS" panose="030F0702030302020204" pitchFamily="66" charset="0"/>
              <a:ea typeface="+mn-ea"/>
              <a:cs typeface="Arial" panose="020B0604020202020204" pitchFamily="34" charset="0"/>
            </a:rPr>
            <a:t>)</a:t>
          </a:r>
          <a:endParaRPr lang="el-GR" sz="2000" kern="1200" dirty="0">
            <a:solidFill>
              <a:schemeClr val="tx2"/>
            </a:solidFill>
            <a:latin typeface="Comic Sans MS" panose="030F0702030302020204" pitchFamily="66" charset="0"/>
            <a:ea typeface="+mn-ea"/>
            <a:cs typeface="Arial" panose="020B0604020202020204" pitchFamily="34" charset="0"/>
          </a:endParaRPr>
        </a:p>
      </dgm:t>
    </dgm:pt>
    <dgm:pt modelId="{D6138D2A-CB9B-44C8-AC24-E09EB853C580}" type="parTrans" cxnId="{61A32485-9BA4-4956-A834-B5348FE53634}">
      <dgm:prSet/>
      <dgm:spPr/>
      <dgm:t>
        <a:bodyPr/>
        <a:lstStyle/>
        <a:p>
          <a:endParaRPr lang="el-GR"/>
        </a:p>
      </dgm:t>
    </dgm:pt>
    <dgm:pt modelId="{22B2067C-00E7-4775-9738-06AA12A356BC}" type="sibTrans" cxnId="{61A32485-9BA4-4956-A834-B5348FE53634}">
      <dgm:prSet/>
      <dgm:spPr/>
      <dgm:t>
        <a:bodyPr/>
        <a:lstStyle/>
        <a:p>
          <a:endParaRPr lang="el-GR"/>
        </a:p>
      </dgm:t>
    </dgm:pt>
    <dgm:pt modelId="{579F1D68-F29D-4E5C-A701-42196EF07738}">
      <dgm:prSet phldrT="[Text]" custT="1"/>
      <dgm:spPr/>
      <dgm:t>
        <a:bodyPr/>
        <a:lstStyle/>
        <a:p>
          <a:r>
            <a:rPr lang="el-GR" sz="2800" kern="1200" dirty="0">
              <a:solidFill>
                <a:schemeClr val="tx2"/>
              </a:solidFill>
              <a:latin typeface="Comic Sans MS" panose="030F0702030302020204" pitchFamily="66" charset="0"/>
              <a:ea typeface="+mn-ea"/>
              <a:cs typeface="Arial" panose="020B0604020202020204" pitchFamily="34" charset="0"/>
            </a:rPr>
            <a:t>Επιλεγόμενα Μαθήματα</a:t>
          </a:r>
          <a:r>
            <a:rPr lang="en-US" sz="2800" kern="1200" dirty="0">
              <a:solidFill>
                <a:schemeClr val="tx2"/>
              </a:solidFill>
              <a:latin typeface="Comic Sans MS" panose="030F0702030302020204" pitchFamily="66" charset="0"/>
              <a:ea typeface="+mn-ea"/>
              <a:cs typeface="Arial" panose="020B0604020202020204" pitchFamily="34" charset="0"/>
            </a:rPr>
            <a:t> </a:t>
          </a:r>
          <a:r>
            <a:rPr lang="el-GR" sz="2800" kern="1200" dirty="0">
              <a:solidFill>
                <a:schemeClr val="tx2"/>
              </a:solidFill>
              <a:latin typeface="Comic Sans MS" panose="030F0702030302020204" pitchFamily="66" charset="0"/>
              <a:ea typeface="+mn-ea"/>
              <a:cs typeface="Arial" panose="020B0604020202020204" pitchFamily="34" charset="0"/>
            </a:rPr>
            <a:t>1</a:t>
          </a:r>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dgm:t>
        <a:bodyPr/>
        <a:lstStyle/>
        <a:p>
          <a:pPr marL="114300" indent="0" defTabSz="666750">
            <a:lnSpc>
              <a:spcPct val="90000"/>
            </a:lnSpc>
            <a:spcBef>
              <a:spcPct val="0"/>
            </a:spcBef>
            <a:spcAft>
              <a:spcPct val="15000"/>
            </a:spcAft>
            <a:buNone/>
          </a:pPr>
          <a:endParaRPr lang="el-GR" sz="2000" kern="1200" dirty="0">
            <a:solidFill>
              <a:schemeClr val="tx2"/>
            </a:solidFill>
            <a:latin typeface="Comic Sans MS" panose="030F0702030302020204" pitchFamily="66" charset="0"/>
            <a:ea typeface="+mn-ea"/>
            <a:cs typeface="Arial" panose="020B0604020202020204" pitchFamily="34" charset="0"/>
          </a:endParaRP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63D169C7-2250-418B-B8D4-03356B4EFC95}">
      <dgm:prSet phldrT="[Text]" custT="1"/>
      <dgm:spPr/>
      <dgm:t>
        <a:bodyPr/>
        <a:lstStyle/>
        <a:p>
          <a:pPr marL="114300" indent="0" defTabSz="666750">
            <a:lnSpc>
              <a:spcPct val="90000"/>
            </a:lnSpc>
            <a:spcBef>
              <a:spcPct val="0"/>
            </a:spcBef>
            <a:spcAft>
              <a:spcPct val="15000"/>
            </a:spcAft>
            <a:buNone/>
          </a:pPr>
          <a:r>
            <a:rPr lang="el-GR" sz="2000" kern="1200" dirty="0">
              <a:solidFill>
                <a:schemeClr val="tx2"/>
              </a:solidFill>
              <a:latin typeface="Comic Sans MS" panose="030F0702030302020204" pitchFamily="66" charset="0"/>
              <a:ea typeface="+mn-ea"/>
              <a:cs typeface="Arial" panose="020B0604020202020204" pitchFamily="34" charset="0"/>
            </a:rPr>
            <a:t>Πληροφορική </a:t>
          </a:r>
          <a:r>
            <a:rPr lang="en-GB" sz="2000" kern="1200" dirty="0">
              <a:solidFill>
                <a:schemeClr val="tx2"/>
              </a:solidFill>
              <a:latin typeface="Comic Sans MS" panose="030F0702030302020204" pitchFamily="66" charset="0"/>
              <a:ea typeface="+mn-ea"/>
              <a:cs typeface="Arial" panose="020B0604020202020204" pitchFamily="34" charset="0"/>
            </a:rPr>
            <a:t>(</a:t>
          </a:r>
          <a:r>
            <a:rPr lang="el-GR" sz="2000" kern="1200" dirty="0">
              <a:solidFill>
                <a:schemeClr val="tx2"/>
              </a:solidFill>
              <a:latin typeface="Comic Sans MS" panose="030F0702030302020204" pitchFamily="66" charset="0"/>
              <a:ea typeface="+mn-ea"/>
              <a:cs typeface="Arial" panose="020B0604020202020204" pitchFamily="34" charset="0"/>
            </a:rPr>
            <a:t>8</a:t>
          </a:r>
          <a:r>
            <a:rPr lang="en-GB" sz="2000" kern="1200" dirty="0">
              <a:solidFill>
                <a:schemeClr val="tx2"/>
              </a:solidFill>
              <a:latin typeface="Comic Sans MS" panose="030F0702030302020204" pitchFamily="66" charset="0"/>
              <a:ea typeface="+mn-ea"/>
              <a:cs typeface="Arial" panose="020B0604020202020204" pitchFamily="34" charset="0"/>
            </a:rPr>
            <a:t>)</a:t>
          </a:r>
          <a:endParaRPr lang="el-GR" sz="2000" kern="1200" dirty="0">
            <a:solidFill>
              <a:schemeClr val="tx2"/>
            </a:solidFill>
            <a:latin typeface="Comic Sans MS" panose="030F0702030302020204" pitchFamily="66" charset="0"/>
            <a:ea typeface="+mn-ea"/>
            <a:cs typeface="Arial" panose="020B0604020202020204" pitchFamily="34" charset="0"/>
          </a:endParaRPr>
        </a:p>
      </dgm:t>
    </dgm:pt>
    <dgm:pt modelId="{21B226F7-0747-4B95-B815-1CAFCC535360}" type="parTrans" cxnId="{889FB3E4-8E48-4495-8234-D07C1E471EF3}">
      <dgm:prSet/>
      <dgm:spPr/>
      <dgm:t>
        <a:bodyPr/>
        <a:lstStyle/>
        <a:p>
          <a:endParaRPr lang="el-GR"/>
        </a:p>
      </dgm:t>
    </dgm:pt>
    <dgm:pt modelId="{5C2D610D-94A4-4C55-9096-8547BC7951B0}" type="sibTrans" cxnId="{889FB3E4-8E48-4495-8234-D07C1E471EF3}">
      <dgm:prSet/>
      <dgm:spPr/>
      <dgm:t>
        <a:bodyPr/>
        <a:lstStyle/>
        <a:p>
          <a:endParaRPr lang="el-GR"/>
        </a:p>
      </dgm:t>
    </dgm:pt>
    <dgm:pt modelId="{8F34AEF1-C41E-4F41-8D8B-A32B9E54647F}">
      <dgm:prSet phldrT="[Text]" custT="1"/>
      <dgm:spPr/>
      <dgm:t>
        <a:bodyPr/>
        <a:lstStyle/>
        <a:p>
          <a:r>
            <a:rPr lang="el-GR" sz="2000" kern="1200" dirty="0">
              <a:solidFill>
                <a:schemeClr val="tx2"/>
              </a:solidFill>
              <a:latin typeface="Comic Sans MS" panose="030F0702030302020204" pitchFamily="66" charset="0"/>
              <a:ea typeface="+mn-ea"/>
              <a:cs typeface="Arial" panose="020B0604020202020204" pitchFamily="34" charset="0"/>
            </a:rPr>
            <a:t>Λογιστική </a:t>
          </a:r>
          <a:r>
            <a:rPr lang="en-GB" sz="2000" kern="1200" dirty="0">
              <a:solidFill>
                <a:schemeClr val="tx2"/>
              </a:solidFill>
              <a:latin typeface="Comic Sans MS" panose="030F0702030302020204" pitchFamily="66" charset="0"/>
              <a:ea typeface="+mn-ea"/>
              <a:cs typeface="Arial" panose="020B0604020202020204" pitchFamily="34" charset="0"/>
            </a:rPr>
            <a:t>(</a:t>
          </a:r>
          <a:r>
            <a:rPr lang="el-GR" sz="2000" kern="1200" dirty="0">
              <a:solidFill>
                <a:schemeClr val="tx2"/>
              </a:solidFill>
              <a:latin typeface="Comic Sans MS" panose="030F0702030302020204" pitchFamily="66" charset="0"/>
              <a:ea typeface="+mn-ea"/>
              <a:cs typeface="Arial" panose="020B0604020202020204" pitchFamily="34" charset="0"/>
            </a:rPr>
            <a:t>7</a:t>
          </a:r>
          <a:r>
            <a:rPr lang="en-GB" sz="2000" kern="1200" dirty="0">
              <a:solidFill>
                <a:schemeClr val="tx2"/>
              </a:solidFill>
              <a:latin typeface="Comic Sans MS" panose="030F0702030302020204" pitchFamily="66" charset="0"/>
              <a:ea typeface="+mn-ea"/>
              <a:cs typeface="Arial" panose="020B0604020202020204" pitchFamily="34" charset="0"/>
            </a:rPr>
            <a:t>)</a:t>
          </a:r>
          <a:endParaRPr lang="el-GR" sz="2000" kern="1200" dirty="0">
            <a:solidFill>
              <a:schemeClr val="tx2"/>
            </a:solidFill>
            <a:latin typeface="Comic Sans MS" panose="030F0702030302020204" pitchFamily="66" charset="0"/>
            <a:ea typeface="+mn-ea"/>
            <a:cs typeface="Arial" panose="020B0604020202020204" pitchFamily="34" charset="0"/>
          </a:endParaRPr>
        </a:p>
      </dgm:t>
    </dgm:pt>
    <dgm:pt modelId="{32204E28-FA4A-4EF0-B396-2B6FD5AD9358}" type="parTrans" cxnId="{5EACDC9F-0366-44E6-BF7D-211FE8E73A3E}">
      <dgm:prSet/>
      <dgm:spPr/>
      <dgm:t>
        <a:bodyPr/>
        <a:lstStyle/>
        <a:p>
          <a:endParaRPr lang="el-GR"/>
        </a:p>
      </dgm:t>
    </dgm:pt>
    <dgm:pt modelId="{43B6B0E7-204B-45AE-9AE2-03F1A9F93E35}" type="sibTrans" cxnId="{5EACDC9F-0366-44E6-BF7D-211FE8E73A3E}">
      <dgm:prSet/>
      <dgm:spPr/>
      <dgm:t>
        <a:bodyPr/>
        <a:lstStyle/>
        <a:p>
          <a:endParaRPr lang="el-GR"/>
        </a:p>
      </dgm:t>
    </dgm:pt>
    <dgm:pt modelId="{CC4E8398-FF31-4890-B8E3-CF473C441611}">
      <dgm:prSet phldrT="[Text]" custT="1"/>
      <dgm:spPr/>
      <dgm:t>
        <a:bodyPr/>
        <a:lstStyle/>
        <a:p>
          <a:pPr marL="114300" indent="0" defTabSz="666750">
            <a:lnSpc>
              <a:spcPct val="90000"/>
            </a:lnSpc>
            <a:spcBef>
              <a:spcPct val="0"/>
            </a:spcBef>
            <a:spcAft>
              <a:spcPct val="15000"/>
            </a:spcAft>
            <a:buNone/>
          </a:pPr>
          <a:r>
            <a:rPr lang="el-GR" sz="2000" kern="1200" dirty="0">
              <a:solidFill>
                <a:schemeClr val="tx2"/>
              </a:solidFill>
              <a:latin typeface="Comic Sans MS" panose="030F0702030302020204" pitchFamily="66" charset="0"/>
              <a:ea typeface="+mn-ea"/>
              <a:cs typeface="Arial" panose="020B0604020202020204" pitchFamily="34" charset="0"/>
            </a:rPr>
            <a:t>Εμπορικά – Μάρκετινγκ </a:t>
          </a:r>
          <a:r>
            <a:rPr lang="en-GB" sz="2000" kern="1200" dirty="0">
              <a:solidFill>
                <a:schemeClr val="tx2"/>
              </a:solidFill>
              <a:latin typeface="Comic Sans MS" panose="030F0702030302020204" pitchFamily="66" charset="0"/>
              <a:ea typeface="+mn-ea"/>
              <a:cs typeface="Arial" panose="020B0604020202020204" pitchFamily="34" charset="0"/>
            </a:rPr>
            <a:t>(</a:t>
          </a:r>
          <a:r>
            <a:rPr lang="el-GR" sz="2000" kern="1200" dirty="0">
              <a:solidFill>
                <a:schemeClr val="tx2"/>
              </a:solidFill>
              <a:latin typeface="Comic Sans MS" panose="030F0702030302020204" pitchFamily="66" charset="0"/>
              <a:ea typeface="+mn-ea"/>
              <a:cs typeface="Arial" panose="020B0604020202020204" pitchFamily="34" charset="0"/>
            </a:rPr>
            <a:t>8</a:t>
          </a:r>
          <a:r>
            <a:rPr lang="en-GB" sz="2000" kern="1200" dirty="0">
              <a:solidFill>
                <a:schemeClr val="tx2"/>
              </a:solidFill>
              <a:latin typeface="Comic Sans MS" panose="030F0702030302020204" pitchFamily="66" charset="0"/>
              <a:ea typeface="+mn-ea"/>
              <a:cs typeface="Arial" panose="020B0604020202020204" pitchFamily="34" charset="0"/>
            </a:rPr>
            <a:t>)</a:t>
          </a:r>
          <a:endParaRPr lang="el-GR" sz="2000" kern="1200" dirty="0">
            <a:solidFill>
              <a:schemeClr val="tx2"/>
            </a:solidFill>
            <a:latin typeface="Comic Sans MS" panose="030F0702030302020204" pitchFamily="66" charset="0"/>
            <a:ea typeface="+mn-ea"/>
            <a:cs typeface="Arial" panose="020B0604020202020204" pitchFamily="34" charset="0"/>
          </a:endParaRPr>
        </a:p>
      </dgm:t>
    </dgm:pt>
    <dgm:pt modelId="{F317EF77-481C-412D-BF2B-517615915C62}" type="parTrans" cxnId="{867B1737-3B70-4E42-BA20-C63948DBAF6B}">
      <dgm:prSet/>
      <dgm:spPr/>
      <dgm:t>
        <a:bodyPr/>
        <a:lstStyle/>
        <a:p>
          <a:endParaRPr lang="el-GR"/>
        </a:p>
      </dgm:t>
    </dgm:pt>
    <dgm:pt modelId="{003F94C7-B6A1-4B73-8C46-8E181B974B40}" type="sibTrans" cxnId="{867B1737-3B70-4E42-BA20-C63948DBAF6B}">
      <dgm:prSet/>
      <dgm:spPr/>
      <dgm:t>
        <a:bodyPr/>
        <a:lstStyle/>
        <a:p>
          <a:endParaRPr lang="el-GR"/>
        </a:p>
      </dgm:t>
    </dgm:pt>
    <dgm:pt modelId="{D2C6B4AF-8722-4C6B-AAA7-ED3EBE33E194}">
      <dgm:prSet phldrT="[Text]" custT="1"/>
      <dgm:spPr/>
      <dgm:t>
        <a:bodyPr/>
        <a:lstStyle/>
        <a:p>
          <a:pPr marL="114300" marR="0" indent="0" defTabSz="666750" eaLnBrk="1" fontAlgn="auto" latinLnBrk="0" hangingPunct="1">
            <a:lnSpc>
              <a:spcPct val="90000"/>
            </a:lnSpc>
            <a:spcBef>
              <a:spcPct val="0"/>
            </a:spcBef>
            <a:spcAft>
              <a:spcPct val="15000"/>
            </a:spcAft>
            <a:buClrTx/>
            <a:buSzTx/>
            <a:buFontTx/>
            <a:buNone/>
            <a:tabLst/>
            <a:defRPr/>
          </a:pPr>
          <a:r>
            <a:rPr lang="el-GR" sz="2000" kern="1200" dirty="0">
              <a:solidFill>
                <a:schemeClr val="tx2"/>
              </a:solidFill>
              <a:latin typeface="Comic Sans MS" panose="030F0702030302020204" pitchFamily="66" charset="0"/>
              <a:ea typeface="+mn-ea"/>
              <a:cs typeface="Arial" panose="020B0604020202020204" pitchFamily="34" charset="0"/>
            </a:rPr>
            <a:t>Αγγλικά ή Γαλλικά ή Ιταλικά </a:t>
          </a:r>
          <a:r>
            <a:rPr lang="en-GB" sz="2000" kern="1200" dirty="0">
              <a:solidFill>
                <a:schemeClr val="tx2"/>
              </a:solidFill>
              <a:latin typeface="Comic Sans MS" panose="030F0702030302020204" pitchFamily="66" charset="0"/>
              <a:ea typeface="+mn-ea"/>
              <a:cs typeface="Arial" panose="020B0604020202020204" pitchFamily="34" charset="0"/>
            </a:rPr>
            <a:t>(</a:t>
          </a:r>
          <a:r>
            <a:rPr lang="el-GR" sz="2000" kern="1200" dirty="0">
              <a:solidFill>
                <a:schemeClr val="tx2"/>
              </a:solidFill>
              <a:latin typeface="Comic Sans MS" panose="030F0702030302020204" pitchFamily="66" charset="0"/>
              <a:ea typeface="+mn-ea"/>
              <a:cs typeface="Arial" panose="020B0604020202020204" pitchFamily="34" charset="0"/>
            </a:rPr>
            <a:t>8</a:t>
          </a:r>
          <a:r>
            <a:rPr lang="en-GB" sz="2000" kern="1200" dirty="0">
              <a:solidFill>
                <a:schemeClr val="tx2"/>
              </a:solidFill>
              <a:latin typeface="Comic Sans MS" panose="030F0702030302020204" pitchFamily="66" charset="0"/>
              <a:ea typeface="+mn-ea"/>
              <a:cs typeface="Arial" panose="020B0604020202020204" pitchFamily="34" charset="0"/>
            </a:rPr>
            <a:t>)</a:t>
          </a:r>
          <a:endParaRPr lang="el-GR" sz="2000" kern="1200" dirty="0">
            <a:solidFill>
              <a:schemeClr val="tx2"/>
            </a:solidFill>
            <a:latin typeface="Comic Sans MS" panose="030F0702030302020204" pitchFamily="66" charset="0"/>
            <a:ea typeface="+mn-ea"/>
            <a:cs typeface="Arial" panose="020B0604020202020204" pitchFamily="34" charset="0"/>
          </a:endParaRPr>
        </a:p>
      </dgm:t>
    </dgm:pt>
    <dgm:pt modelId="{C6F7E1CC-15B2-4634-9EA6-E515993B8DBF}" type="parTrans" cxnId="{B1DB9329-5E5A-43EF-A0F1-031D82DB9C7F}">
      <dgm:prSet/>
      <dgm:spPr/>
      <dgm:t>
        <a:bodyPr/>
        <a:lstStyle/>
        <a:p>
          <a:endParaRPr lang="el-GR"/>
        </a:p>
      </dgm:t>
    </dgm:pt>
    <dgm:pt modelId="{737AB55C-6591-4479-AB2C-8AFBCF180722}" type="sibTrans" cxnId="{B1DB9329-5E5A-43EF-A0F1-031D82DB9C7F}">
      <dgm:prSet/>
      <dgm:spPr/>
      <dgm:t>
        <a:bodyPr/>
        <a:lstStyle/>
        <a:p>
          <a:endParaRPr lang="el-GR"/>
        </a:p>
      </dgm:t>
    </dgm:pt>
    <dgm:pt modelId="{6E6C3B06-4E20-4931-8CF1-6C1522C0DC44}" type="pres">
      <dgm:prSet presAssocID="{722890A6-563C-41A5-ABCD-A531CEF7D8D0}" presName="Name0" presStyleCnt="0">
        <dgm:presLayoutVars>
          <dgm:dir/>
          <dgm:animLvl val="lvl"/>
          <dgm:resizeHandles val="exact"/>
        </dgm:presLayoutVars>
      </dgm:prSet>
      <dgm:spPr/>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dgm:presLayoutVars>
          <dgm:chMax val="1"/>
          <dgm:bulletEnabled val="1"/>
        </dgm:presLayoutVars>
      </dgm:prSet>
      <dgm:spPr/>
    </dgm:pt>
    <dgm:pt modelId="{4ABF4550-95B7-4DC0-B502-1C6FF503B397}" type="pres">
      <dgm:prSet presAssocID="{38E1184F-503D-44E3-BF58-8DBD15568963}" presName="descendantText" presStyleLbl="alignAccFollowNode1" presStyleIdx="0" presStyleCnt="2">
        <dgm:presLayoutVars>
          <dgm:bulletEnabled val="1"/>
        </dgm:presLayoutVars>
      </dgm:prSet>
      <dgm:spPr/>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dgm:presLayoutVars>
          <dgm:chMax val="1"/>
          <dgm:bulletEnabled val="1"/>
        </dgm:presLayoutVars>
      </dgm:prSet>
      <dgm:spPr/>
    </dgm:pt>
    <dgm:pt modelId="{5DAB53F4-0F38-4A56-B19E-F76D8D0D8FA9}" type="pres">
      <dgm:prSet presAssocID="{579F1D68-F29D-4E5C-A701-42196EF07738}" presName="descendantText" presStyleLbl="alignAccFollowNode1" presStyleIdx="1" presStyleCnt="2" custScaleY="129932">
        <dgm:presLayoutVars>
          <dgm:bulletEnabled val="1"/>
        </dgm:presLayoutVars>
      </dgm:prSet>
      <dgm:spPr/>
    </dgm:pt>
  </dgm:ptLst>
  <dgm:cxnLst>
    <dgm:cxn modelId="{C41FB605-C4A8-4D14-ABE5-7A4FA52925BD}" type="presOf" srcId="{06FC2E41-536D-440A-A8AA-746EB963E305}" destId="{4ABF4550-95B7-4DC0-B502-1C6FF503B397}" srcOrd="0" destOrd="0" presId="urn:microsoft.com/office/officeart/2005/8/layout/vList5"/>
    <dgm:cxn modelId="{B1DB9329-5E5A-43EF-A0F1-031D82DB9C7F}" srcId="{579F1D68-F29D-4E5C-A701-42196EF07738}" destId="{D2C6B4AF-8722-4C6B-AAA7-ED3EBE33E194}" srcOrd="2" destOrd="0" parTransId="{C6F7E1CC-15B2-4634-9EA6-E515993B8DBF}" sibTransId="{737AB55C-6591-4479-AB2C-8AFBCF180722}"/>
    <dgm:cxn modelId="{526E6D34-A9C8-4368-85BC-8C9C54901C91}" type="presOf" srcId="{44E5A667-89E5-4D56-8E4A-1DFF5985CB21}" destId="{4ABF4550-95B7-4DC0-B502-1C6FF503B397}" srcOrd="0" destOrd="1" presId="urn:microsoft.com/office/officeart/2005/8/layout/vList5"/>
    <dgm:cxn modelId="{FDF41536-6D66-4F57-A4BF-0C15257FE77D}" type="presOf" srcId="{8F34AEF1-C41E-4F41-8D8B-A32B9E54647F}" destId="{4ABF4550-95B7-4DC0-B502-1C6FF503B397}" srcOrd="0" destOrd="2" presId="urn:microsoft.com/office/officeart/2005/8/layout/vList5"/>
    <dgm:cxn modelId="{AB23C636-23CE-4D7F-B7FE-9BFBDA7F5091}" type="presOf" srcId="{38E1184F-503D-44E3-BF58-8DBD15568963}" destId="{2DA32674-03A1-44D2-9784-086788D170D1}" srcOrd="0" destOrd="0" presId="urn:microsoft.com/office/officeart/2005/8/layout/vList5"/>
    <dgm:cxn modelId="{867B1737-3B70-4E42-BA20-C63948DBAF6B}" srcId="{579F1D68-F29D-4E5C-A701-42196EF07738}" destId="{CC4E8398-FF31-4890-B8E3-CF473C441611}" srcOrd="3" destOrd="0" parTransId="{F317EF77-481C-412D-BF2B-517615915C62}" sibTransId="{003F94C7-B6A1-4B73-8C46-8E181B974B40}"/>
    <dgm:cxn modelId="{5688913F-5058-45BF-84A4-1F52821E838D}" type="presOf" srcId="{722890A6-563C-41A5-ABCD-A531CEF7D8D0}" destId="{6E6C3B06-4E20-4931-8CF1-6C1522C0DC44}" srcOrd="0" destOrd="0" presId="urn:microsoft.com/office/officeart/2005/8/layout/vList5"/>
    <dgm:cxn modelId="{60C57543-C618-47BB-9493-8637F7B62D04}" type="presOf" srcId="{579F1D68-F29D-4E5C-A701-42196EF07738}" destId="{94354C91-2B7D-453F-8F5B-5146C7A4F1FD}" srcOrd="0" destOrd="0" presId="urn:microsoft.com/office/officeart/2005/8/layout/vList5"/>
    <dgm:cxn modelId="{F5C4826E-A1AF-42BE-9C89-C5CBB4AA2F3C}" srcId="{722890A6-563C-41A5-ABCD-A531CEF7D8D0}" destId="{579F1D68-F29D-4E5C-A701-42196EF07738}" srcOrd="1" destOrd="0" parTransId="{6B8CCA8C-A9F7-48A2-99B9-401F46984FC1}" sibTransId="{F3C1947D-19CA-46F3-AB58-69A443604CB2}"/>
    <dgm:cxn modelId="{E77C676F-6CF7-4E43-BE6B-EA185193E455}" type="presOf" srcId="{D2C6B4AF-8722-4C6B-AAA7-ED3EBE33E194}" destId="{5DAB53F4-0F38-4A56-B19E-F76D8D0D8FA9}" srcOrd="0" destOrd="2" presId="urn:microsoft.com/office/officeart/2005/8/layout/vList5"/>
    <dgm:cxn modelId="{C5857F81-E631-4FF6-A35B-88893629E9DE}" type="presOf" srcId="{A2111EA8-C39B-4E1D-A58B-62CC820DB25B}" destId="{5DAB53F4-0F38-4A56-B19E-F76D8D0D8FA9}" srcOrd="0" destOrd="0" presId="urn:microsoft.com/office/officeart/2005/8/layout/vList5"/>
    <dgm:cxn modelId="{84C89D82-12DB-4D3C-AC4C-6178871D7E1A}" type="presOf" srcId="{63D169C7-2250-418B-B8D4-03356B4EFC95}" destId="{5DAB53F4-0F38-4A56-B19E-F76D8D0D8FA9}" srcOrd="0" destOrd="1" presId="urn:microsoft.com/office/officeart/2005/8/layout/vList5"/>
    <dgm:cxn modelId="{61A32485-9BA4-4956-A834-B5348FE53634}" srcId="{38E1184F-503D-44E3-BF58-8DBD15568963}" destId="{44E5A667-89E5-4D56-8E4A-1DFF5985CB21}" srcOrd="1" destOrd="0" parTransId="{D6138D2A-CB9B-44C8-AC24-E09EB853C580}" sibTransId="{22B2067C-00E7-4775-9738-06AA12A356BC}"/>
    <dgm:cxn modelId="{5EACDC9F-0366-44E6-BF7D-211FE8E73A3E}" srcId="{38E1184F-503D-44E3-BF58-8DBD15568963}" destId="{8F34AEF1-C41E-4F41-8D8B-A32B9E54647F}" srcOrd="2" destOrd="0" parTransId="{32204E28-FA4A-4EF0-B396-2B6FD5AD9358}" sibTransId="{43B6B0E7-204B-45AE-9AE2-03F1A9F93E35}"/>
    <dgm:cxn modelId="{D66FA8B8-68B2-49D4-8859-83A860D22821}" srcId="{722890A6-563C-41A5-ABCD-A531CEF7D8D0}" destId="{38E1184F-503D-44E3-BF58-8DBD15568963}" srcOrd="0" destOrd="0" parTransId="{640A75CD-14C8-4100-A070-E4CC65AEA4A8}" sibTransId="{1B15466F-501D-48AE-9484-A12F287AE561}"/>
    <dgm:cxn modelId="{A59E61C9-DDF9-43EE-931F-2CED47037C7D}" type="presOf" srcId="{CC4E8398-FF31-4890-B8E3-CF473C441611}" destId="{5DAB53F4-0F38-4A56-B19E-F76D8D0D8FA9}" srcOrd="0" destOrd="3" presId="urn:microsoft.com/office/officeart/2005/8/layout/vList5"/>
    <dgm:cxn modelId="{889FB3E4-8E48-4495-8234-D07C1E471EF3}" srcId="{579F1D68-F29D-4E5C-A701-42196EF07738}" destId="{63D169C7-2250-418B-B8D4-03356B4EFC95}" srcOrd="1" destOrd="0" parTransId="{21B226F7-0747-4B95-B815-1CAFCC535360}" sibTransId="{5C2D610D-94A4-4C55-9096-8547BC7951B0}"/>
    <dgm:cxn modelId="{2CF44EE5-62A3-4D16-A3CD-A0F59E217E2D}" srcId="{38E1184F-503D-44E3-BF58-8DBD15568963}" destId="{06FC2E41-536D-440A-A8AA-746EB963E305}" srcOrd="0" destOrd="0" parTransId="{F7AFBD9B-00C8-4149-B669-6C1B48DD9D65}" sibTransId="{44FB2545-8E93-4F65-BC9C-D66A221120B1}"/>
    <dgm:cxn modelId="{EC2F8DE7-31A8-44F9-98E1-7A8AEC55FCE8}" srcId="{579F1D68-F29D-4E5C-A701-42196EF07738}" destId="{A2111EA8-C39B-4E1D-A58B-62CC820DB25B}" srcOrd="0" destOrd="0" parTransId="{298450FA-BA85-467B-ACDE-63A91FC4A749}" sibTransId="{6867AB1B-ED05-4F0A-84D2-BC5E00F866C6}"/>
    <dgm:cxn modelId="{AE507444-7A7F-4584-B1FA-9D0057749D14}" type="presParOf" srcId="{6E6C3B06-4E20-4931-8CF1-6C1522C0DC44}" destId="{79703B63-DD68-4591-8015-645979EEB24A}" srcOrd="0" destOrd="0" presId="urn:microsoft.com/office/officeart/2005/8/layout/vList5"/>
    <dgm:cxn modelId="{78E216A5-42FF-4C0D-935E-B85FF1BD9E88}" type="presParOf" srcId="{79703B63-DD68-4591-8015-645979EEB24A}" destId="{2DA32674-03A1-44D2-9784-086788D170D1}" srcOrd="0" destOrd="0" presId="urn:microsoft.com/office/officeart/2005/8/layout/vList5"/>
    <dgm:cxn modelId="{91ECFDC6-0E13-408D-A876-6AA3E7479DED}" type="presParOf" srcId="{79703B63-DD68-4591-8015-645979EEB24A}" destId="{4ABF4550-95B7-4DC0-B502-1C6FF503B397}" srcOrd="1" destOrd="0" presId="urn:microsoft.com/office/officeart/2005/8/layout/vList5"/>
    <dgm:cxn modelId="{C53C5508-F7C4-499E-9D73-65389AEC7625}" type="presParOf" srcId="{6E6C3B06-4E20-4931-8CF1-6C1522C0DC44}" destId="{D0F5E840-0A57-48B9-8766-643FA05DF03D}" srcOrd="1" destOrd="0" presId="urn:microsoft.com/office/officeart/2005/8/layout/vList5"/>
    <dgm:cxn modelId="{1C9415FE-07D8-40EE-A037-F75F2C9A2ADA}" type="presParOf" srcId="{6E6C3B06-4E20-4931-8CF1-6C1522C0DC44}" destId="{5ACF51CB-00B1-4DE1-9CAC-DA374F4EB8A1}" srcOrd="2" destOrd="0" presId="urn:microsoft.com/office/officeart/2005/8/layout/vList5"/>
    <dgm:cxn modelId="{76478F85-4D7C-4BBF-83CF-8400F84B4330}" type="presParOf" srcId="{5ACF51CB-00B1-4DE1-9CAC-DA374F4EB8A1}" destId="{94354C91-2B7D-453F-8F5B-5146C7A4F1FD}" srcOrd="0" destOrd="0" presId="urn:microsoft.com/office/officeart/2005/8/layout/vList5"/>
    <dgm:cxn modelId="{2C73376A-CFC3-42A5-87A2-10870D40AC98}"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38E1184F-503D-44E3-BF58-8DBD15568963}">
      <dgm:prSet phldrT="[Text]" custT="1"/>
      <dgm:spPr/>
      <dgm:t>
        <a:bodyPr/>
        <a:lstStyle/>
        <a:p>
          <a:r>
            <a:rPr lang="el-GR" sz="2800" kern="1200" dirty="0">
              <a:solidFill>
                <a:schemeClr val="tx2"/>
              </a:solidFill>
              <a:latin typeface="Comic Sans MS" panose="030F0702030302020204" pitchFamily="66" charset="0"/>
              <a:ea typeface="+mn-ea"/>
              <a:cs typeface="Arial" panose="020B0604020202020204" pitchFamily="34" charset="0"/>
            </a:rPr>
            <a:t>Υποχρεωτικά Μαθήματα </a:t>
          </a:r>
          <a:r>
            <a:rPr lang="en-US" sz="2800" kern="1200" dirty="0">
              <a:solidFill>
                <a:schemeClr val="tx2"/>
              </a:solidFill>
              <a:latin typeface="Comic Sans MS" panose="030F0702030302020204" pitchFamily="66" charset="0"/>
              <a:ea typeface="+mn-ea"/>
              <a:cs typeface="Arial" panose="020B0604020202020204" pitchFamily="34" charset="0"/>
            </a:rPr>
            <a:t>2</a:t>
          </a:r>
          <a:endParaRPr lang="el-GR" sz="2800" kern="1200" dirty="0">
            <a:solidFill>
              <a:schemeClr val="tx2"/>
            </a:solidFill>
            <a:latin typeface="Comic Sans MS" panose="030F0702030302020204" pitchFamily="66" charset="0"/>
            <a:ea typeface="+mn-ea"/>
            <a:cs typeface="Arial" panose="020B0604020202020204" pitchFamily="34" charset="0"/>
          </a:endParaRPr>
        </a:p>
      </dgm:t>
    </dgm:pt>
    <dgm:pt modelId="{640A75CD-14C8-4100-A070-E4CC65AEA4A8}" type="parTrans" cxnId="{D66FA8B8-68B2-49D4-8859-83A860D22821}">
      <dgm:prSet/>
      <dgm:spPr/>
      <dgm:t>
        <a:bodyPr/>
        <a:lstStyle/>
        <a:p>
          <a:endParaRPr lang="el-GR"/>
        </a:p>
      </dgm:t>
    </dgm:pt>
    <dgm:pt modelId="{1B15466F-501D-48AE-9484-A12F287AE561}" type="sibTrans" cxnId="{D66FA8B8-68B2-49D4-8859-83A860D22821}">
      <dgm:prSet/>
      <dgm:spPr/>
      <dgm:t>
        <a:bodyPr/>
        <a:lstStyle/>
        <a:p>
          <a:endParaRPr lang="el-GR"/>
        </a:p>
      </dgm:t>
    </dgm:pt>
    <dgm:pt modelId="{06FC2E41-536D-440A-A8AA-746EB963E305}">
      <dgm:prSet phldrT="[Text]" custT="1"/>
      <dgm:spPr/>
      <dgm:t>
        <a:bodyPr/>
        <a:lstStyle/>
        <a:p>
          <a:r>
            <a:rPr lang="el-GR" sz="2000" kern="1200" dirty="0">
              <a:solidFill>
                <a:schemeClr val="tx2"/>
              </a:solidFill>
              <a:latin typeface="Comic Sans MS" panose="030F0702030302020204" pitchFamily="66" charset="0"/>
              <a:ea typeface="+mn-ea"/>
              <a:cs typeface="Arial" panose="020B0604020202020204" pitchFamily="34" charset="0"/>
            </a:rPr>
            <a:t>Οικονομικά </a:t>
          </a:r>
          <a:r>
            <a:rPr lang="en-GB" sz="2000" kern="1200" dirty="0">
              <a:solidFill>
                <a:schemeClr val="tx2"/>
              </a:solidFill>
              <a:latin typeface="Comic Sans MS" panose="030F0702030302020204" pitchFamily="66" charset="0"/>
              <a:ea typeface="+mn-ea"/>
              <a:cs typeface="Arial" panose="020B0604020202020204" pitchFamily="34" charset="0"/>
            </a:rPr>
            <a:t>(</a:t>
          </a:r>
          <a:r>
            <a:rPr lang="el-GR" sz="2000" kern="1200" dirty="0">
              <a:solidFill>
                <a:schemeClr val="tx2"/>
              </a:solidFill>
              <a:latin typeface="Comic Sans MS" panose="030F0702030302020204" pitchFamily="66" charset="0"/>
              <a:ea typeface="+mn-ea"/>
              <a:cs typeface="Arial" panose="020B0604020202020204" pitchFamily="34" charset="0"/>
            </a:rPr>
            <a:t>7</a:t>
          </a:r>
          <a:r>
            <a:rPr lang="en-GB" sz="2000" kern="1200" dirty="0">
              <a:solidFill>
                <a:schemeClr val="tx2"/>
              </a:solidFill>
              <a:latin typeface="Comic Sans MS" panose="030F0702030302020204" pitchFamily="66" charset="0"/>
              <a:ea typeface="+mn-ea"/>
              <a:cs typeface="Arial" panose="020B0604020202020204" pitchFamily="34" charset="0"/>
            </a:rPr>
            <a:t>)</a:t>
          </a:r>
          <a:endParaRPr lang="el-GR" sz="2000" kern="1200" dirty="0">
            <a:solidFill>
              <a:schemeClr val="tx2"/>
            </a:solidFill>
            <a:latin typeface="Comic Sans MS" panose="030F0702030302020204" pitchFamily="66" charset="0"/>
            <a:ea typeface="+mn-ea"/>
            <a:cs typeface="Arial" panose="020B0604020202020204" pitchFamily="34" charset="0"/>
          </a:endParaRPr>
        </a:p>
      </dgm:t>
    </dgm:pt>
    <dgm:pt modelId="{F7AFBD9B-00C8-4149-B669-6C1B48DD9D65}" type="parTrans" cxnId="{2CF44EE5-62A3-4D16-A3CD-A0F59E217E2D}">
      <dgm:prSet/>
      <dgm:spPr/>
      <dgm:t>
        <a:bodyPr/>
        <a:lstStyle/>
        <a:p>
          <a:endParaRPr lang="el-GR"/>
        </a:p>
      </dgm:t>
    </dgm:pt>
    <dgm:pt modelId="{44FB2545-8E93-4F65-BC9C-D66A221120B1}" type="sibTrans" cxnId="{2CF44EE5-62A3-4D16-A3CD-A0F59E217E2D}">
      <dgm:prSet/>
      <dgm:spPr/>
      <dgm:t>
        <a:bodyPr/>
        <a:lstStyle/>
        <a:p>
          <a:endParaRPr lang="el-GR"/>
        </a:p>
      </dgm:t>
    </dgm:pt>
    <dgm:pt modelId="{44E5A667-89E5-4D56-8E4A-1DFF5985CB21}">
      <dgm:prSet phldrT="[Text]" custT="1"/>
      <dgm:spPr/>
      <dgm:t>
        <a:bodyPr/>
        <a:lstStyle/>
        <a:p>
          <a:r>
            <a:rPr lang="el-GR" sz="2000" kern="1200" dirty="0">
              <a:solidFill>
                <a:schemeClr val="tx2"/>
              </a:solidFill>
              <a:latin typeface="Comic Sans MS" panose="030F0702030302020204" pitchFamily="66" charset="0"/>
              <a:ea typeface="+mn-ea"/>
              <a:cs typeface="Arial" panose="020B0604020202020204" pitchFamily="34" charset="0"/>
            </a:rPr>
            <a:t>Αγγλικά </a:t>
          </a:r>
          <a:r>
            <a:rPr lang="en-GB" sz="2000" kern="1200" dirty="0">
              <a:solidFill>
                <a:schemeClr val="tx2"/>
              </a:solidFill>
              <a:latin typeface="Comic Sans MS" panose="030F0702030302020204" pitchFamily="66" charset="0"/>
              <a:ea typeface="+mn-ea"/>
              <a:cs typeface="Arial" panose="020B0604020202020204" pitchFamily="34" charset="0"/>
            </a:rPr>
            <a:t>(</a:t>
          </a:r>
          <a:r>
            <a:rPr lang="el-GR" sz="2000" kern="1200" dirty="0">
              <a:solidFill>
                <a:schemeClr val="tx2"/>
              </a:solidFill>
              <a:latin typeface="Comic Sans MS" panose="030F0702030302020204" pitchFamily="66" charset="0"/>
              <a:ea typeface="+mn-ea"/>
              <a:cs typeface="Arial" panose="020B0604020202020204" pitchFamily="34" charset="0"/>
            </a:rPr>
            <a:t>7</a:t>
          </a:r>
          <a:r>
            <a:rPr lang="en-GB" sz="2000" kern="1200" dirty="0">
              <a:solidFill>
                <a:schemeClr val="tx2"/>
              </a:solidFill>
              <a:latin typeface="Comic Sans MS" panose="030F0702030302020204" pitchFamily="66" charset="0"/>
              <a:ea typeface="+mn-ea"/>
              <a:cs typeface="Arial" panose="020B0604020202020204" pitchFamily="34" charset="0"/>
            </a:rPr>
            <a:t>)</a:t>
          </a:r>
          <a:r>
            <a:rPr lang="el-GR" sz="1400" kern="1200" dirty="0">
              <a:latin typeface="Comic Sans MS" panose="030F0702030302020204" pitchFamily="66" charset="0"/>
            </a:rPr>
            <a:t>	</a:t>
          </a:r>
        </a:p>
      </dgm:t>
    </dgm:pt>
    <dgm:pt modelId="{D6138D2A-CB9B-44C8-AC24-E09EB853C580}" type="parTrans" cxnId="{61A32485-9BA4-4956-A834-B5348FE53634}">
      <dgm:prSet/>
      <dgm:spPr/>
      <dgm:t>
        <a:bodyPr/>
        <a:lstStyle/>
        <a:p>
          <a:endParaRPr lang="el-GR"/>
        </a:p>
      </dgm:t>
    </dgm:pt>
    <dgm:pt modelId="{22B2067C-00E7-4775-9738-06AA12A356BC}" type="sibTrans" cxnId="{61A32485-9BA4-4956-A834-B5348FE53634}">
      <dgm:prSet/>
      <dgm:spPr/>
      <dgm:t>
        <a:bodyPr/>
        <a:lstStyle/>
        <a:p>
          <a:endParaRPr lang="el-GR"/>
        </a:p>
      </dgm:t>
    </dgm:pt>
    <dgm:pt modelId="{579F1D68-F29D-4E5C-A701-42196EF07738}">
      <dgm:prSet phldrT="[Text]" custT="1"/>
      <dgm:spPr/>
      <dgm:t>
        <a:bodyPr/>
        <a:lstStyle/>
        <a:p>
          <a:r>
            <a:rPr lang="el-GR" sz="2800" kern="1200" dirty="0">
              <a:solidFill>
                <a:schemeClr val="tx2"/>
              </a:solidFill>
              <a:latin typeface="Comic Sans MS" panose="030F0702030302020204" pitchFamily="66" charset="0"/>
              <a:ea typeface="+mn-ea"/>
              <a:cs typeface="Arial" panose="020B0604020202020204" pitchFamily="34" charset="0"/>
            </a:rPr>
            <a:t>Επιλεγόμενα Μαθήματα</a:t>
          </a:r>
          <a:r>
            <a:rPr lang="en-US" sz="2800" kern="1200" dirty="0">
              <a:solidFill>
                <a:schemeClr val="tx2"/>
              </a:solidFill>
              <a:latin typeface="Comic Sans MS" panose="030F0702030302020204" pitchFamily="66" charset="0"/>
              <a:ea typeface="+mn-ea"/>
              <a:cs typeface="Arial" panose="020B0604020202020204" pitchFamily="34" charset="0"/>
            </a:rPr>
            <a:t> </a:t>
          </a:r>
          <a:endParaRPr lang="el-GR" sz="2800" kern="1200" dirty="0">
            <a:solidFill>
              <a:schemeClr val="tx2"/>
            </a:solidFill>
            <a:latin typeface="Comic Sans MS" panose="030F0702030302020204" pitchFamily="66" charset="0"/>
            <a:ea typeface="+mn-ea"/>
            <a:cs typeface="Arial" panose="020B0604020202020204" pitchFamily="34" charset="0"/>
          </a:endParaRPr>
        </a:p>
      </dgm:t>
    </dgm:pt>
    <dgm:pt modelId="{6B8CCA8C-A9F7-48A2-99B9-401F46984FC1}" type="parTrans" cxnId="{F5C4826E-A1AF-42BE-9C89-C5CBB4AA2F3C}">
      <dgm:prSet/>
      <dgm:spPr/>
      <dgm:t>
        <a:bodyPr/>
        <a:lstStyle/>
        <a:p>
          <a:endParaRPr lang="el-GR"/>
        </a:p>
      </dgm:t>
    </dgm:pt>
    <dgm:pt modelId="{F3C1947D-19CA-46F3-AB58-69A443604CB2}" type="sibTrans" cxnId="{F5C4826E-A1AF-42BE-9C89-C5CBB4AA2F3C}">
      <dgm:prSet/>
      <dgm:spPr/>
      <dgm:t>
        <a:bodyPr/>
        <a:lstStyle/>
        <a:p>
          <a:endParaRPr lang="el-GR"/>
        </a:p>
      </dgm:t>
    </dgm:pt>
    <dgm:pt modelId="{A2111EA8-C39B-4E1D-A58B-62CC820DB25B}">
      <dgm:prSet phldrT="[Text]" custT="1"/>
      <dgm:spPr/>
      <dgm:t>
        <a:bodyPr/>
        <a:lstStyle/>
        <a:p>
          <a:r>
            <a:rPr lang="el-GR" sz="2000" kern="1200" dirty="0">
              <a:solidFill>
                <a:schemeClr val="tx2"/>
              </a:solidFill>
              <a:latin typeface="Comic Sans MS" panose="030F0702030302020204" pitchFamily="66" charset="0"/>
              <a:ea typeface="+mn-ea"/>
              <a:cs typeface="Arial" panose="020B0604020202020204" pitchFamily="34" charset="0"/>
            </a:rPr>
            <a:t>Λογιστική </a:t>
          </a:r>
          <a:r>
            <a:rPr lang="en-GB" sz="2000" kern="1200" dirty="0">
              <a:solidFill>
                <a:schemeClr val="tx2"/>
              </a:solidFill>
              <a:latin typeface="Comic Sans MS" panose="030F0702030302020204" pitchFamily="66" charset="0"/>
              <a:ea typeface="+mn-ea"/>
              <a:cs typeface="Arial" panose="020B0604020202020204" pitchFamily="34" charset="0"/>
            </a:rPr>
            <a:t>(</a:t>
          </a:r>
          <a:r>
            <a:rPr lang="el-GR" sz="2000" kern="1200" dirty="0">
              <a:solidFill>
                <a:schemeClr val="tx2"/>
              </a:solidFill>
              <a:latin typeface="Comic Sans MS" panose="030F0702030302020204" pitchFamily="66" charset="0"/>
              <a:ea typeface="+mn-ea"/>
              <a:cs typeface="Arial" panose="020B0604020202020204" pitchFamily="34" charset="0"/>
            </a:rPr>
            <a:t>7</a:t>
          </a:r>
          <a:r>
            <a:rPr lang="en-GB" sz="2000" kern="1200" dirty="0">
              <a:solidFill>
                <a:schemeClr val="tx2"/>
              </a:solidFill>
              <a:latin typeface="Comic Sans MS" panose="030F0702030302020204" pitchFamily="66" charset="0"/>
              <a:ea typeface="+mn-ea"/>
              <a:cs typeface="Arial" panose="020B0604020202020204" pitchFamily="34" charset="0"/>
            </a:rPr>
            <a:t>)</a:t>
          </a:r>
          <a:endParaRPr lang="el-GR" sz="2000" kern="1200" dirty="0">
            <a:solidFill>
              <a:schemeClr val="tx2"/>
            </a:solidFill>
            <a:latin typeface="Comic Sans MS" panose="030F0702030302020204" pitchFamily="66" charset="0"/>
            <a:ea typeface="+mn-ea"/>
            <a:cs typeface="Arial" panose="020B0604020202020204" pitchFamily="34" charset="0"/>
          </a:endParaRPr>
        </a:p>
      </dgm:t>
    </dgm:pt>
    <dgm:pt modelId="{298450FA-BA85-467B-ACDE-63A91FC4A749}" type="parTrans" cxnId="{EC2F8DE7-31A8-44F9-98E1-7A8AEC55FCE8}">
      <dgm:prSet/>
      <dgm:spPr/>
      <dgm:t>
        <a:bodyPr/>
        <a:lstStyle/>
        <a:p>
          <a:endParaRPr lang="el-GR"/>
        </a:p>
      </dgm:t>
    </dgm:pt>
    <dgm:pt modelId="{6867AB1B-ED05-4F0A-84D2-BC5E00F866C6}" type="sibTrans" cxnId="{EC2F8DE7-31A8-44F9-98E1-7A8AEC55FCE8}">
      <dgm:prSet/>
      <dgm:spPr/>
      <dgm:t>
        <a:bodyPr/>
        <a:lstStyle/>
        <a:p>
          <a:endParaRPr lang="el-GR"/>
        </a:p>
      </dgm:t>
    </dgm:pt>
    <dgm:pt modelId="{63D169C7-2250-418B-B8D4-03356B4EFC95}">
      <dgm:prSet phldrT="[Text]" custT="1"/>
      <dgm:spPr/>
      <dgm:t>
        <a:bodyPr/>
        <a:lstStyle/>
        <a:p>
          <a:r>
            <a:rPr lang="el-GR" sz="2000" kern="1200" dirty="0">
              <a:solidFill>
                <a:schemeClr val="tx2"/>
              </a:solidFill>
              <a:latin typeface="Comic Sans MS" panose="030F0702030302020204" pitchFamily="66" charset="0"/>
              <a:ea typeface="+mn-ea"/>
              <a:cs typeface="Arial" panose="020B0604020202020204" pitchFamily="34" charset="0"/>
            </a:rPr>
            <a:t>Εμπορικά – Μάρκετινγκ</a:t>
          </a:r>
          <a:r>
            <a:rPr lang="el-CY" sz="2000" kern="1200" dirty="0">
              <a:solidFill>
                <a:schemeClr val="tx2"/>
              </a:solidFill>
              <a:latin typeface="Comic Sans MS" panose="030F0702030302020204" pitchFamily="66" charset="0"/>
              <a:ea typeface="+mn-ea"/>
              <a:cs typeface="Arial" panose="020B0604020202020204" pitchFamily="34" charset="0"/>
            </a:rPr>
            <a:t> </a:t>
          </a:r>
          <a:r>
            <a:rPr lang="en-GB" sz="2000" kern="1200" dirty="0">
              <a:solidFill>
                <a:schemeClr val="tx2"/>
              </a:solidFill>
              <a:latin typeface="Comic Sans MS" panose="030F0702030302020204" pitchFamily="66" charset="0"/>
              <a:ea typeface="+mn-ea"/>
              <a:cs typeface="Arial" panose="020B0604020202020204" pitchFamily="34" charset="0"/>
            </a:rPr>
            <a:t>(</a:t>
          </a:r>
          <a:r>
            <a:rPr lang="el-CY" sz="2000" kern="1200" dirty="0">
              <a:solidFill>
                <a:schemeClr val="tx2"/>
              </a:solidFill>
              <a:latin typeface="Comic Sans MS" panose="030F0702030302020204" pitchFamily="66" charset="0"/>
              <a:ea typeface="+mn-ea"/>
              <a:cs typeface="Arial" panose="020B0604020202020204" pitchFamily="34" charset="0"/>
            </a:rPr>
            <a:t>7</a:t>
          </a:r>
          <a:r>
            <a:rPr lang="en-GB" sz="2000" kern="1200" dirty="0">
              <a:solidFill>
                <a:schemeClr val="tx2"/>
              </a:solidFill>
              <a:latin typeface="Comic Sans MS" panose="030F0702030302020204" pitchFamily="66" charset="0"/>
              <a:ea typeface="+mn-ea"/>
              <a:cs typeface="Arial" panose="020B0604020202020204" pitchFamily="34" charset="0"/>
            </a:rPr>
            <a:t>)</a:t>
          </a:r>
          <a:endParaRPr lang="el-GR" sz="2000" kern="1200" dirty="0">
            <a:solidFill>
              <a:schemeClr val="tx2"/>
            </a:solidFill>
            <a:latin typeface="Comic Sans MS" panose="030F0702030302020204" pitchFamily="66" charset="0"/>
            <a:ea typeface="+mn-ea"/>
            <a:cs typeface="Arial" panose="020B0604020202020204" pitchFamily="34" charset="0"/>
          </a:endParaRPr>
        </a:p>
      </dgm:t>
    </dgm:pt>
    <dgm:pt modelId="{21B226F7-0747-4B95-B815-1CAFCC535360}" type="parTrans" cxnId="{889FB3E4-8E48-4495-8234-D07C1E471EF3}">
      <dgm:prSet/>
      <dgm:spPr/>
      <dgm:t>
        <a:bodyPr/>
        <a:lstStyle/>
        <a:p>
          <a:endParaRPr lang="el-GR"/>
        </a:p>
      </dgm:t>
    </dgm:pt>
    <dgm:pt modelId="{5C2D610D-94A4-4C55-9096-8547BC7951B0}" type="sibTrans" cxnId="{889FB3E4-8E48-4495-8234-D07C1E471EF3}">
      <dgm:prSet/>
      <dgm:spPr/>
      <dgm:t>
        <a:bodyPr/>
        <a:lstStyle/>
        <a:p>
          <a:endParaRPr lang="el-GR"/>
        </a:p>
      </dgm:t>
    </dgm:pt>
    <dgm:pt modelId="{C140E1EB-8244-46AB-9655-906AFB70E333}">
      <dgm:prSet phldrT="[Text]" custT="1"/>
      <dgm:spPr/>
      <dgm:t>
        <a:bodyPr/>
        <a:lstStyle/>
        <a:p>
          <a:r>
            <a:rPr lang="el-GR" sz="2000" kern="1200" dirty="0">
              <a:solidFill>
                <a:schemeClr val="tx2"/>
              </a:solidFill>
              <a:latin typeface="Comic Sans MS" panose="030F0702030302020204" pitchFamily="66" charset="0"/>
              <a:ea typeface="+mn-ea"/>
              <a:cs typeface="Arial" panose="020B0604020202020204" pitchFamily="34" charset="0"/>
            </a:rPr>
            <a:t>Βιολογία </a:t>
          </a:r>
          <a:r>
            <a:rPr lang="en-GB" sz="2000" kern="1200" dirty="0">
              <a:solidFill>
                <a:schemeClr val="tx2"/>
              </a:solidFill>
              <a:latin typeface="Comic Sans MS" panose="030F0702030302020204" pitchFamily="66" charset="0"/>
              <a:ea typeface="+mn-ea"/>
              <a:cs typeface="Arial" panose="020B0604020202020204" pitchFamily="34" charset="0"/>
            </a:rPr>
            <a:t>(</a:t>
          </a:r>
          <a:r>
            <a:rPr lang="el-GR" sz="2000" kern="1200" dirty="0">
              <a:solidFill>
                <a:schemeClr val="tx2"/>
              </a:solidFill>
              <a:latin typeface="Comic Sans MS" panose="030F0702030302020204" pitchFamily="66" charset="0"/>
              <a:ea typeface="+mn-ea"/>
              <a:cs typeface="Arial" panose="020B0604020202020204" pitchFamily="34" charset="0"/>
            </a:rPr>
            <a:t>7</a:t>
          </a:r>
          <a:r>
            <a:rPr lang="en-GB" sz="2000" kern="1200" dirty="0">
              <a:solidFill>
                <a:schemeClr val="tx2"/>
              </a:solidFill>
              <a:latin typeface="Comic Sans MS" panose="030F0702030302020204" pitchFamily="66" charset="0"/>
              <a:ea typeface="+mn-ea"/>
              <a:cs typeface="Arial" panose="020B0604020202020204" pitchFamily="34" charset="0"/>
            </a:rPr>
            <a:t>)</a:t>
          </a:r>
          <a:endParaRPr lang="el-GR" sz="2000" kern="1200" dirty="0">
            <a:solidFill>
              <a:schemeClr val="tx2"/>
            </a:solidFill>
            <a:latin typeface="Comic Sans MS" panose="030F0702030302020204" pitchFamily="66" charset="0"/>
            <a:ea typeface="+mn-ea"/>
            <a:cs typeface="Arial" panose="020B0604020202020204" pitchFamily="34" charset="0"/>
          </a:endParaRPr>
        </a:p>
      </dgm:t>
    </dgm:pt>
    <dgm:pt modelId="{A9411738-13E1-4455-84EA-45ED6678F272}" type="parTrans" cxnId="{3527828D-E197-4532-9E7A-36B0547B2EB5}">
      <dgm:prSet/>
      <dgm:spPr/>
      <dgm:t>
        <a:bodyPr/>
        <a:lstStyle/>
        <a:p>
          <a:endParaRPr lang="el-GR"/>
        </a:p>
      </dgm:t>
    </dgm:pt>
    <dgm:pt modelId="{ECB721C4-855A-49A4-A6C1-C6E1E4D25866}" type="sibTrans" cxnId="{3527828D-E197-4532-9E7A-36B0547B2EB5}">
      <dgm:prSet/>
      <dgm:spPr/>
      <dgm:t>
        <a:bodyPr/>
        <a:lstStyle/>
        <a:p>
          <a:endParaRPr lang="el-GR"/>
        </a:p>
      </dgm:t>
    </dgm:pt>
    <dgm:pt modelId="{B8BAACEB-2DA8-42A5-AA60-CBFCFFC4CDF2}">
      <dgm:prSet phldrT="[Text]" custT="1"/>
      <dgm:spPr/>
      <dgm:t>
        <a:bodyPr/>
        <a:lstStyle/>
        <a:p>
          <a:r>
            <a:rPr lang="el-GR" sz="2000" kern="1200" dirty="0">
              <a:solidFill>
                <a:schemeClr val="tx2"/>
              </a:solidFill>
              <a:latin typeface="Comic Sans MS" panose="030F0702030302020204" pitchFamily="66" charset="0"/>
              <a:ea typeface="+mn-ea"/>
              <a:cs typeface="Arial" panose="020B0604020202020204" pitchFamily="34" charset="0"/>
            </a:rPr>
            <a:t>Γαλλικά ή Ιταλικά </a:t>
          </a:r>
          <a:r>
            <a:rPr lang="en-GB" sz="2000" kern="1200" dirty="0">
              <a:solidFill>
                <a:schemeClr val="tx2"/>
              </a:solidFill>
              <a:latin typeface="Comic Sans MS" panose="030F0702030302020204" pitchFamily="66" charset="0"/>
              <a:ea typeface="+mn-ea"/>
              <a:cs typeface="Arial" panose="020B0604020202020204" pitchFamily="34" charset="0"/>
            </a:rPr>
            <a:t>(</a:t>
          </a:r>
          <a:r>
            <a:rPr lang="el-GR" sz="2000" kern="1200" dirty="0">
              <a:solidFill>
                <a:schemeClr val="tx2"/>
              </a:solidFill>
              <a:latin typeface="Comic Sans MS" panose="030F0702030302020204" pitchFamily="66" charset="0"/>
              <a:ea typeface="+mn-ea"/>
              <a:cs typeface="Arial" panose="020B0604020202020204" pitchFamily="34" charset="0"/>
            </a:rPr>
            <a:t>7</a:t>
          </a:r>
          <a:r>
            <a:rPr lang="en-GB" sz="2000" kern="1200" dirty="0">
              <a:solidFill>
                <a:schemeClr val="tx2"/>
              </a:solidFill>
              <a:latin typeface="Comic Sans MS" panose="030F0702030302020204" pitchFamily="66" charset="0"/>
              <a:ea typeface="+mn-ea"/>
              <a:cs typeface="Arial" panose="020B0604020202020204" pitchFamily="34" charset="0"/>
            </a:rPr>
            <a:t>)</a:t>
          </a:r>
          <a:endParaRPr lang="el-GR" sz="2000" kern="1200" dirty="0">
            <a:solidFill>
              <a:schemeClr val="tx2"/>
            </a:solidFill>
            <a:latin typeface="Comic Sans MS" panose="030F0702030302020204" pitchFamily="66" charset="0"/>
            <a:ea typeface="+mn-ea"/>
            <a:cs typeface="Arial" panose="020B0604020202020204" pitchFamily="34" charset="0"/>
          </a:endParaRPr>
        </a:p>
      </dgm:t>
    </dgm:pt>
    <dgm:pt modelId="{E203343E-D85D-4B28-AB6A-3491BA6746D0}" type="parTrans" cxnId="{AD742D5A-C768-486D-9C7F-BE49426CF7DD}">
      <dgm:prSet/>
      <dgm:spPr/>
      <dgm:t>
        <a:bodyPr/>
        <a:lstStyle/>
        <a:p>
          <a:endParaRPr lang="el-GR"/>
        </a:p>
      </dgm:t>
    </dgm:pt>
    <dgm:pt modelId="{6A40D118-DD98-4ED1-8391-BEEC825DADCC}" type="sibTrans" cxnId="{AD742D5A-C768-486D-9C7F-BE49426CF7DD}">
      <dgm:prSet/>
      <dgm:spPr/>
      <dgm:t>
        <a:bodyPr/>
        <a:lstStyle/>
        <a:p>
          <a:endParaRPr lang="el-GR"/>
        </a:p>
      </dgm:t>
    </dgm:pt>
    <dgm:pt modelId="{52CC8250-EB5D-4BB8-AFB6-E0CA97FF22C0}">
      <dgm:prSet phldrT="[Text]" custT="1"/>
      <dgm:spPr/>
      <dgm:t>
        <a:bodyPr/>
        <a:lstStyle/>
        <a:p>
          <a:r>
            <a:rPr lang="el-GR" sz="2000" kern="1200" dirty="0">
              <a:solidFill>
                <a:schemeClr val="tx2"/>
              </a:solidFill>
              <a:latin typeface="Comic Sans MS" panose="030F0702030302020204" pitchFamily="66" charset="0"/>
              <a:ea typeface="+mn-ea"/>
              <a:cs typeface="Arial" panose="020B0604020202020204" pitchFamily="34" charset="0"/>
            </a:rPr>
            <a:t>Σχεδιασμός και Τεχνολογία </a:t>
          </a:r>
          <a:r>
            <a:rPr lang="en-GB" sz="2000" kern="1200" dirty="0">
              <a:solidFill>
                <a:schemeClr val="tx2"/>
              </a:solidFill>
              <a:latin typeface="Comic Sans MS" panose="030F0702030302020204" pitchFamily="66" charset="0"/>
              <a:ea typeface="+mn-ea"/>
              <a:cs typeface="Arial" panose="020B0604020202020204" pitchFamily="34" charset="0"/>
            </a:rPr>
            <a:t>(</a:t>
          </a:r>
          <a:r>
            <a:rPr lang="el-GR" sz="2000" kern="1200" dirty="0">
              <a:solidFill>
                <a:schemeClr val="tx2"/>
              </a:solidFill>
              <a:latin typeface="Comic Sans MS" panose="030F0702030302020204" pitchFamily="66" charset="0"/>
              <a:ea typeface="+mn-ea"/>
              <a:cs typeface="Arial" panose="020B0604020202020204" pitchFamily="34" charset="0"/>
            </a:rPr>
            <a:t>7</a:t>
          </a:r>
          <a:r>
            <a:rPr lang="en-GB" sz="2000" kern="1200" dirty="0">
              <a:solidFill>
                <a:schemeClr val="tx2"/>
              </a:solidFill>
              <a:latin typeface="Comic Sans MS" panose="030F0702030302020204" pitchFamily="66" charset="0"/>
              <a:ea typeface="+mn-ea"/>
              <a:cs typeface="Arial" panose="020B0604020202020204" pitchFamily="34" charset="0"/>
            </a:rPr>
            <a:t>)</a:t>
          </a:r>
          <a:endParaRPr lang="el-GR" sz="2000" kern="1200" dirty="0">
            <a:solidFill>
              <a:schemeClr val="tx2"/>
            </a:solidFill>
            <a:latin typeface="Comic Sans MS" panose="030F0702030302020204" pitchFamily="66" charset="0"/>
            <a:ea typeface="+mn-ea"/>
            <a:cs typeface="Arial" panose="020B0604020202020204" pitchFamily="34" charset="0"/>
          </a:endParaRPr>
        </a:p>
      </dgm:t>
    </dgm:pt>
    <dgm:pt modelId="{9E774C24-A4E7-4AAF-A2C3-16228E78DC54}" type="sibTrans" cxnId="{769A0C61-2FEE-40DD-AC41-D330205A6984}">
      <dgm:prSet/>
      <dgm:spPr/>
      <dgm:t>
        <a:bodyPr/>
        <a:lstStyle/>
        <a:p>
          <a:endParaRPr lang="el-GR"/>
        </a:p>
      </dgm:t>
    </dgm:pt>
    <dgm:pt modelId="{B75C7795-01EF-420E-BE8B-CF6EEC78B71E}" type="parTrans" cxnId="{769A0C61-2FEE-40DD-AC41-D330205A6984}">
      <dgm:prSet/>
      <dgm:spPr/>
      <dgm:t>
        <a:bodyPr/>
        <a:lstStyle/>
        <a:p>
          <a:endParaRPr lang="el-GR"/>
        </a:p>
      </dgm:t>
    </dgm:pt>
    <dgm:pt modelId="{6E6C3B06-4E20-4931-8CF1-6C1522C0DC44}" type="pres">
      <dgm:prSet presAssocID="{722890A6-563C-41A5-ABCD-A531CEF7D8D0}" presName="Name0" presStyleCnt="0">
        <dgm:presLayoutVars>
          <dgm:dir/>
          <dgm:animLvl val="lvl"/>
          <dgm:resizeHandles val="exact"/>
        </dgm:presLayoutVars>
      </dgm:prSet>
      <dgm:spPr/>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custScaleY="118708">
        <dgm:presLayoutVars>
          <dgm:chMax val="1"/>
          <dgm:bulletEnabled val="1"/>
        </dgm:presLayoutVars>
      </dgm:prSet>
      <dgm:spPr/>
    </dgm:pt>
    <dgm:pt modelId="{4ABF4550-95B7-4DC0-B502-1C6FF503B397}" type="pres">
      <dgm:prSet presAssocID="{38E1184F-503D-44E3-BF58-8DBD15568963}" presName="descendantText" presStyleLbl="alignAccFollowNode1" presStyleIdx="0" presStyleCnt="2" custLinFactNeighborX="3490" custLinFactNeighborY="99">
        <dgm:presLayoutVars>
          <dgm:bulletEnabled val="1"/>
        </dgm:presLayoutVars>
      </dgm:prSet>
      <dgm:spPr/>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dgm:presLayoutVars>
          <dgm:chMax val="1"/>
          <dgm:bulletEnabled val="1"/>
        </dgm:presLayoutVars>
      </dgm:prSet>
      <dgm:spPr/>
    </dgm:pt>
    <dgm:pt modelId="{5DAB53F4-0F38-4A56-B19E-F76D8D0D8FA9}" type="pres">
      <dgm:prSet presAssocID="{579F1D68-F29D-4E5C-A701-42196EF07738}" presName="descendantText" presStyleLbl="alignAccFollowNode1" presStyleIdx="1" presStyleCnt="2" custScaleY="263628" custLinFactNeighborX="-822" custLinFactNeighborY="-6607">
        <dgm:presLayoutVars>
          <dgm:bulletEnabled val="1"/>
        </dgm:presLayoutVars>
      </dgm:prSet>
      <dgm:spPr/>
    </dgm:pt>
  </dgm:ptLst>
  <dgm:cxnLst>
    <dgm:cxn modelId="{7EB62F15-06F5-4992-BB31-5EB2390B742B}" type="presOf" srcId="{C140E1EB-8244-46AB-9655-906AFB70E333}" destId="{5DAB53F4-0F38-4A56-B19E-F76D8D0D8FA9}" srcOrd="0" destOrd="2" presId="urn:microsoft.com/office/officeart/2005/8/layout/vList5"/>
    <dgm:cxn modelId="{2B3E6D35-C2B1-4732-80A7-0F981DCDC407}" type="presOf" srcId="{63D169C7-2250-418B-B8D4-03356B4EFC95}" destId="{5DAB53F4-0F38-4A56-B19E-F76D8D0D8FA9}" srcOrd="0" destOrd="1" presId="urn:microsoft.com/office/officeart/2005/8/layout/vList5"/>
    <dgm:cxn modelId="{7C773039-9A8F-4779-AFAC-DBD06686673D}" type="presOf" srcId="{A2111EA8-C39B-4E1D-A58B-62CC820DB25B}" destId="{5DAB53F4-0F38-4A56-B19E-F76D8D0D8FA9}" srcOrd="0" destOrd="0" presId="urn:microsoft.com/office/officeart/2005/8/layout/vList5"/>
    <dgm:cxn modelId="{B1EE7A5B-A14D-4A64-9BF0-A7CF3B90103B}" type="presOf" srcId="{722890A6-563C-41A5-ABCD-A531CEF7D8D0}" destId="{6E6C3B06-4E20-4931-8CF1-6C1522C0DC44}" srcOrd="0" destOrd="0" presId="urn:microsoft.com/office/officeart/2005/8/layout/vList5"/>
    <dgm:cxn modelId="{769A0C61-2FEE-40DD-AC41-D330205A6984}" srcId="{579F1D68-F29D-4E5C-A701-42196EF07738}" destId="{52CC8250-EB5D-4BB8-AFB6-E0CA97FF22C0}" srcOrd="4" destOrd="0" parTransId="{B75C7795-01EF-420E-BE8B-CF6EEC78B71E}" sibTransId="{9E774C24-A4E7-4AAF-A2C3-16228E78DC54}"/>
    <dgm:cxn modelId="{F5C4826E-A1AF-42BE-9C89-C5CBB4AA2F3C}" srcId="{722890A6-563C-41A5-ABCD-A531CEF7D8D0}" destId="{579F1D68-F29D-4E5C-A701-42196EF07738}" srcOrd="1" destOrd="0" parTransId="{6B8CCA8C-A9F7-48A2-99B9-401F46984FC1}" sibTransId="{F3C1947D-19CA-46F3-AB58-69A443604CB2}"/>
    <dgm:cxn modelId="{AD742D5A-C768-486D-9C7F-BE49426CF7DD}" srcId="{579F1D68-F29D-4E5C-A701-42196EF07738}" destId="{B8BAACEB-2DA8-42A5-AA60-CBFCFFC4CDF2}" srcOrd="3" destOrd="0" parTransId="{E203343E-D85D-4B28-AB6A-3491BA6746D0}" sibTransId="{6A40D118-DD98-4ED1-8391-BEEC825DADCC}"/>
    <dgm:cxn modelId="{61A32485-9BA4-4956-A834-B5348FE53634}" srcId="{38E1184F-503D-44E3-BF58-8DBD15568963}" destId="{44E5A667-89E5-4D56-8E4A-1DFF5985CB21}" srcOrd="1" destOrd="0" parTransId="{D6138D2A-CB9B-44C8-AC24-E09EB853C580}" sibTransId="{22B2067C-00E7-4775-9738-06AA12A356BC}"/>
    <dgm:cxn modelId="{3527828D-E197-4532-9E7A-36B0547B2EB5}" srcId="{579F1D68-F29D-4E5C-A701-42196EF07738}" destId="{C140E1EB-8244-46AB-9655-906AFB70E333}" srcOrd="2" destOrd="0" parTransId="{A9411738-13E1-4455-84EA-45ED6678F272}" sibTransId="{ECB721C4-855A-49A4-A6C1-C6E1E4D25866}"/>
    <dgm:cxn modelId="{274376A3-B3A7-4CAE-99BE-568CDE3CFE0A}" type="presOf" srcId="{579F1D68-F29D-4E5C-A701-42196EF07738}" destId="{94354C91-2B7D-453F-8F5B-5146C7A4F1FD}" srcOrd="0" destOrd="0" presId="urn:microsoft.com/office/officeart/2005/8/layout/vList5"/>
    <dgm:cxn modelId="{D66FA8B8-68B2-49D4-8859-83A860D22821}" srcId="{722890A6-563C-41A5-ABCD-A531CEF7D8D0}" destId="{38E1184F-503D-44E3-BF58-8DBD15568963}" srcOrd="0" destOrd="0" parTransId="{640A75CD-14C8-4100-A070-E4CC65AEA4A8}" sibTransId="{1B15466F-501D-48AE-9484-A12F287AE561}"/>
    <dgm:cxn modelId="{D7E36FBE-9831-46A6-B239-3FA5CE123F94}" type="presOf" srcId="{06FC2E41-536D-440A-A8AA-746EB963E305}" destId="{4ABF4550-95B7-4DC0-B502-1C6FF503B397}" srcOrd="0" destOrd="0" presId="urn:microsoft.com/office/officeart/2005/8/layout/vList5"/>
    <dgm:cxn modelId="{E5FD3BCF-3A95-4B9A-91B0-5D08CF245023}" type="presOf" srcId="{44E5A667-89E5-4D56-8E4A-1DFF5985CB21}" destId="{4ABF4550-95B7-4DC0-B502-1C6FF503B397}" srcOrd="0" destOrd="1" presId="urn:microsoft.com/office/officeart/2005/8/layout/vList5"/>
    <dgm:cxn modelId="{ABCB82CF-52BF-4DBD-992A-BF39F68D3ACE}" type="presOf" srcId="{52CC8250-EB5D-4BB8-AFB6-E0CA97FF22C0}" destId="{5DAB53F4-0F38-4A56-B19E-F76D8D0D8FA9}" srcOrd="0" destOrd="4" presId="urn:microsoft.com/office/officeart/2005/8/layout/vList5"/>
    <dgm:cxn modelId="{889FB3E4-8E48-4495-8234-D07C1E471EF3}" srcId="{579F1D68-F29D-4E5C-A701-42196EF07738}" destId="{63D169C7-2250-418B-B8D4-03356B4EFC95}" srcOrd="1" destOrd="0" parTransId="{21B226F7-0747-4B95-B815-1CAFCC535360}" sibTransId="{5C2D610D-94A4-4C55-9096-8547BC7951B0}"/>
    <dgm:cxn modelId="{2CF44EE5-62A3-4D16-A3CD-A0F59E217E2D}" srcId="{38E1184F-503D-44E3-BF58-8DBD15568963}" destId="{06FC2E41-536D-440A-A8AA-746EB963E305}" srcOrd="0" destOrd="0" parTransId="{F7AFBD9B-00C8-4149-B669-6C1B48DD9D65}" sibTransId="{44FB2545-8E93-4F65-BC9C-D66A221120B1}"/>
    <dgm:cxn modelId="{EC2F8DE7-31A8-44F9-98E1-7A8AEC55FCE8}" srcId="{579F1D68-F29D-4E5C-A701-42196EF07738}" destId="{A2111EA8-C39B-4E1D-A58B-62CC820DB25B}" srcOrd="0" destOrd="0" parTransId="{298450FA-BA85-467B-ACDE-63A91FC4A749}" sibTransId="{6867AB1B-ED05-4F0A-84D2-BC5E00F866C6}"/>
    <dgm:cxn modelId="{5FC7A3F2-49BE-4FEC-93B1-2F058A0616DB}" type="presOf" srcId="{38E1184F-503D-44E3-BF58-8DBD15568963}" destId="{2DA32674-03A1-44D2-9784-086788D170D1}" srcOrd="0" destOrd="0" presId="urn:microsoft.com/office/officeart/2005/8/layout/vList5"/>
    <dgm:cxn modelId="{49AA58FD-101F-401C-9353-5E1727D1A15F}" type="presOf" srcId="{B8BAACEB-2DA8-42A5-AA60-CBFCFFC4CDF2}" destId="{5DAB53F4-0F38-4A56-B19E-F76D8D0D8FA9}" srcOrd="0" destOrd="3" presId="urn:microsoft.com/office/officeart/2005/8/layout/vList5"/>
    <dgm:cxn modelId="{7185A9A1-3A57-4EA4-90D3-5725AE7BFFFB}" type="presParOf" srcId="{6E6C3B06-4E20-4931-8CF1-6C1522C0DC44}" destId="{79703B63-DD68-4591-8015-645979EEB24A}" srcOrd="0" destOrd="0" presId="urn:microsoft.com/office/officeart/2005/8/layout/vList5"/>
    <dgm:cxn modelId="{3BD8DC7A-A5CA-40B8-835C-302CA635AED4}" type="presParOf" srcId="{79703B63-DD68-4591-8015-645979EEB24A}" destId="{2DA32674-03A1-44D2-9784-086788D170D1}" srcOrd="0" destOrd="0" presId="urn:microsoft.com/office/officeart/2005/8/layout/vList5"/>
    <dgm:cxn modelId="{F0009BAC-2E60-4BFE-93FF-354845C5E7A1}" type="presParOf" srcId="{79703B63-DD68-4591-8015-645979EEB24A}" destId="{4ABF4550-95B7-4DC0-B502-1C6FF503B397}" srcOrd="1" destOrd="0" presId="urn:microsoft.com/office/officeart/2005/8/layout/vList5"/>
    <dgm:cxn modelId="{6DFE5910-1B23-4B6A-8D86-F89AB4424226}" type="presParOf" srcId="{6E6C3B06-4E20-4931-8CF1-6C1522C0DC44}" destId="{D0F5E840-0A57-48B9-8766-643FA05DF03D}" srcOrd="1" destOrd="0" presId="urn:microsoft.com/office/officeart/2005/8/layout/vList5"/>
    <dgm:cxn modelId="{7F140F65-F3CC-4489-8C4E-439918DA8A4D}" type="presParOf" srcId="{6E6C3B06-4E20-4931-8CF1-6C1522C0DC44}" destId="{5ACF51CB-00B1-4DE1-9CAC-DA374F4EB8A1}" srcOrd="2" destOrd="0" presId="urn:microsoft.com/office/officeart/2005/8/layout/vList5"/>
    <dgm:cxn modelId="{D6522DC3-B927-4C2B-A496-6C607930D90C}" type="presParOf" srcId="{5ACF51CB-00B1-4DE1-9CAC-DA374F4EB8A1}" destId="{94354C91-2B7D-453F-8F5B-5146C7A4F1FD}" srcOrd="0" destOrd="0" presId="urn:microsoft.com/office/officeart/2005/8/layout/vList5"/>
    <dgm:cxn modelId="{3F9BD5EB-A01B-485A-823F-BE2445026EE9}"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2890A6-563C-41A5-ABCD-A531CEF7D8D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38E1184F-503D-44E3-BF58-8DBD15568963}">
      <dgm:prSet phldrT="[Text]" custT="1"/>
      <dgm:spPr/>
      <dgm:t>
        <a:bodyPr/>
        <a:lstStyle/>
        <a:p>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Υποχρεωτικά Μαθήματα (3</a:t>
          </a:r>
          <a:r>
            <a:rPr lang="en-US"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a:t>
          </a:r>
          <a:endPar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endParaRPr>
        </a:p>
      </dgm:t>
    </dgm:pt>
    <dgm:pt modelId="{640A75CD-14C8-4100-A070-E4CC65AEA4A8}" type="parTrans" cxnId="{D66FA8B8-68B2-49D4-8859-83A860D22821}">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1B15466F-501D-48AE-9484-A12F287AE561}" type="sibTrans" cxnId="{D66FA8B8-68B2-49D4-8859-83A860D22821}">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06FC2E41-536D-440A-A8AA-746EB963E305}">
      <dgm:prSet phldrT="[Text]" custT="1"/>
      <dgm:spPr/>
      <dgm:t>
        <a:bodyPr/>
        <a:lstStyle/>
        <a:p>
          <a:r>
            <a:rPr lang="el-GR"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Θέματα Τέχνης </a:t>
          </a:r>
          <a:r>
            <a:rPr lang="en-GB"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a:t>
          </a:r>
          <a:r>
            <a:rPr lang="el-GR"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7</a:t>
          </a:r>
          <a:r>
            <a:rPr lang="en-GB"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a:t>
          </a:r>
          <a:r>
            <a:rPr lang="el-GR"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 </a:t>
          </a:r>
        </a:p>
      </dgm:t>
    </dgm:pt>
    <dgm:pt modelId="{F7AFBD9B-00C8-4149-B669-6C1B48DD9D65}" type="parTrans" cxnId="{2CF44EE5-62A3-4D16-A3CD-A0F59E217E2D}">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4FB2545-8E93-4F65-BC9C-D66A221120B1}" type="sibTrans" cxnId="{2CF44EE5-62A3-4D16-A3CD-A0F59E217E2D}">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4E5A667-89E5-4D56-8E4A-1DFF5985CB21}">
      <dgm:prSet phldrT="[Text]" custT="1"/>
      <dgm:spPr/>
      <dgm:t>
        <a:bodyPr/>
        <a:lstStyle/>
        <a:p>
          <a:r>
            <a:rPr lang="el-GR"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Ιστορία </a:t>
          </a:r>
          <a:r>
            <a:rPr lang="en-GB"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a:t>
          </a:r>
          <a:r>
            <a:rPr lang="el-GR"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8</a:t>
          </a:r>
          <a:r>
            <a:rPr lang="en-GB"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a:t>
          </a:r>
          <a:endParaRPr lang="el-GR"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endParaRPr>
        </a:p>
      </dgm:t>
    </dgm:pt>
    <dgm:pt modelId="{D6138D2A-CB9B-44C8-AC24-E09EB853C580}" type="parTrans" cxnId="{61A32485-9BA4-4956-A834-B5348FE53634}">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22B2067C-00E7-4775-9738-06AA12A356BC}" type="sibTrans" cxnId="{61A32485-9BA4-4956-A834-B5348FE53634}">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579F1D68-F29D-4E5C-A701-42196EF07738}">
      <dgm:prSet phldrT="[Text]" custT="1"/>
      <dgm:spPr/>
      <dgm:t>
        <a:bodyPr/>
        <a:lstStyle/>
        <a:p>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Επιλεγόμενα Μαθήματα</a:t>
          </a:r>
          <a:r>
            <a:rPr lang="en-US"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 </a:t>
          </a:r>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7</a:t>
          </a:r>
        </a:p>
      </dgm:t>
    </dgm:pt>
    <dgm:pt modelId="{6B8CCA8C-A9F7-48A2-99B9-401F46984FC1}" type="parTrans" cxnId="{F5C4826E-A1AF-42BE-9C89-C5CBB4AA2F3C}">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F3C1947D-19CA-46F3-AB58-69A443604CB2}" type="sibTrans" cxnId="{F5C4826E-A1AF-42BE-9C89-C5CBB4AA2F3C}">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C8F1987-F1FE-4BC5-BCFB-EB5D9E1905E2}">
      <dgm:prSet phldrT="[Text]" custT="1"/>
      <dgm:spPr/>
      <dgm:t>
        <a:bodyPr/>
        <a:lstStyle/>
        <a:p>
          <a:r>
            <a:rPr lang="el-GR"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Θέατρο </a:t>
          </a:r>
          <a:r>
            <a:rPr lang="en-GB"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a:t>
          </a:r>
          <a:r>
            <a:rPr lang="el-GR"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7</a:t>
          </a:r>
          <a:r>
            <a:rPr lang="en-GB"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a:t>
          </a:r>
          <a:endParaRPr lang="el-GR"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endParaRPr>
        </a:p>
      </dgm:t>
    </dgm:pt>
    <dgm:pt modelId="{204ECA2E-2B22-4E06-9BF3-87B0EC73850C}" type="parTrans" cxnId="{A440EFAC-6653-4863-B3E7-664A8CE59A9D}">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040CF430-DCE3-4D16-8D82-FDCB9CF0E6D9}" type="sibTrans" cxnId="{A440EFAC-6653-4863-B3E7-664A8CE59A9D}">
      <dgm:prSet/>
      <dgm:spPr/>
      <dgm:t>
        <a:bodyPr/>
        <a:lstStyle/>
        <a:p>
          <a:endParaRPr lang="el-GR">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9DF22C9B-FF42-4991-B889-80FBD902BB9B}">
      <dgm:prSet phldrT="[Text]" custT="1"/>
      <dgm:spPr/>
      <dgm:t>
        <a:bodyPr/>
        <a:lstStyle/>
        <a:p>
          <a:pPr marL="228600" indent="0" defTabSz="889000">
            <a:lnSpc>
              <a:spcPct val="90000"/>
            </a:lnSpc>
            <a:spcBef>
              <a:spcPct val="0"/>
            </a:spcBef>
            <a:spcAft>
              <a:spcPct val="15000"/>
            </a:spcAft>
            <a:buNone/>
          </a:pPr>
          <a:endParaRPr lang="el-GR"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endParaRPr>
        </a:p>
      </dgm:t>
    </dgm:pt>
    <dgm:pt modelId="{B7EC03E1-0FAC-469C-8C8D-F49E539CCA19}" type="parTrans" cxnId="{85CD5A4A-AA5F-4CA3-8E8F-E22BFEDA1A50}">
      <dgm:prSet/>
      <dgm:spPr/>
      <dgm:t>
        <a:bodyPr/>
        <a:lstStyle/>
        <a:p>
          <a:endParaRPr lang="en-US"/>
        </a:p>
      </dgm:t>
    </dgm:pt>
    <dgm:pt modelId="{A9448A04-3725-44E6-A77A-4C45A8718D42}" type="sibTrans" cxnId="{85CD5A4A-AA5F-4CA3-8E8F-E22BFEDA1A50}">
      <dgm:prSet/>
      <dgm:spPr/>
      <dgm:t>
        <a:bodyPr/>
        <a:lstStyle/>
        <a:p>
          <a:endParaRPr lang="en-US"/>
        </a:p>
      </dgm:t>
    </dgm:pt>
    <dgm:pt modelId="{E80DED21-19B1-44C5-9980-B46C18B59F28}">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Ελεύθερο - Προοπτικό Σχέδιο</a:t>
          </a:r>
        </a:p>
      </dgm:t>
    </dgm:pt>
    <dgm:pt modelId="{A5F3B5AD-8F7C-4E0F-9A1A-ACE85FAB0D32}" type="parTrans" cxnId="{C949994A-F5F4-441C-AD84-6242A85B233F}">
      <dgm:prSet/>
      <dgm:spPr/>
      <dgm:t>
        <a:bodyPr/>
        <a:lstStyle/>
        <a:p>
          <a:endParaRPr lang="en-US"/>
        </a:p>
      </dgm:t>
    </dgm:pt>
    <dgm:pt modelId="{6EC64F84-F173-416B-840F-85DCEB5D866E}" type="sibTrans" cxnId="{C949994A-F5F4-441C-AD84-6242A85B233F}">
      <dgm:prSet/>
      <dgm:spPr/>
      <dgm:t>
        <a:bodyPr/>
        <a:lstStyle/>
        <a:p>
          <a:endParaRPr lang="en-US"/>
        </a:p>
      </dgm:t>
    </dgm:pt>
    <dgm:pt modelId="{BA7F81E2-3B84-4B41-9FA7-F17E756AFE6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Αγγλικά ή Γαλλικά ή Ιταλικά</a:t>
          </a:r>
        </a:p>
      </dgm:t>
    </dgm:pt>
    <dgm:pt modelId="{809DCF64-B449-46AB-9635-4CABB59986AE}" type="parTrans" cxnId="{59CF2B90-0EF1-4FA0-8F63-D4F592C5FC39}">
      <dgm:prSet/>
      <dgm:spPr/>
      <dgm:t>
        <a:bodyPr/>
        <a:lstStyle/>
        <a:p>
          <a:endParaRPr lang="en-US"/>
        </a:p>
      </dgm:t>
    </dgm:pt>
    <dgm:pt modelId="{17771168-36B9-4CA3-9B04-75C2411DE74B}" type="sibTrans" cxnId="{59CF2B90-0EF1-4FA0-8F63-D4F592C5FC39}">
      <dgm:prSet/>
      <dgm:spPr/>
      <dgm:t>
        <a:bodyPr/>
        <a:lstStyle/>
        <a:p>
          <a:endParaRPr lang="en-US"/>
        </a:p>
      </dgm:t>
    </dgm:pt>
    <dgm:pt modelId="{6E6C3B06-4E20-4931-8CF1-6C1522C0DC44}" type="pres">
      <dgm:prSet presAssocID="{722890A6-563C-41A5-ABCD-A531CEF7D8D0}" presName="Name0" presStyleCnt="0">
        <dgm:presLayoutVars>
          <dgm:dir/>
          <dgm:animLvl val="lvl"/>
          <dgm:resizeHandles val="exact"/>
        </dgm:presLayoutVars>
      </dgm:prSet>
      <dgm:spPr/>
    </dgm:pt>
    <dgm:pt modelId="{79703B63-DD68-4591-8015-645979EEB24A}" type="pres">
      <dgm:prSet presAssocID="{38E1184F-503D-44E3-BF58-8DBD15568963}" presName="linNode" presStyleCnt="0"/>
      <dgm:spPr/>
    </dgm:pt>
    <dgm:pt modelId="{2DA32674-03A1-44D2-9784-086788D170D1}" type="pres">
      <dgm:prSet presAssocID="{38E1184F-503D-44E3-BF58-8DBD15568963}" presName="parentText" presStyleLbl="node1" presStyleIdx="0" presStyleCnt="2" custScaleX="94654" custScaleY="82077">
        <dgm:presLayoutVars>
          <dgm:chMax val="1"/>
          <dgm:bulletEnabled val="1"/>
        </dgm:presLayoutVars>
      </dgm:prSet>
      <dgm:spPr/>
    </dgm:pt>
    <dgm:pt modelId="{4ABF4550-95B7-4DC0-B502-1C6FF503B397}" type="pres">
      <dgm:prSet presAssocID="{38E1184F-503D-44E3-BF58-8DBD15568963}" presName="descendantText" presStyleLbl="alignAccFollowNode1" presStyleIdx="0" presStyleCnt="2" custScaleY="82717" custLinFactNeighborX="4842" custLinFactNeighborY="-3456">
        <dgm:presLayoutVars>
          <dgm:bulletEnabled val="1"/>
        </dgm:presLayoutVars>
      </dgm:prSet>
      <dgm:spPr/>
    </dgm:pt>
    <dgm:pt modelId="{D0F5E840-0A57-48B9-8766-643FA05DF03D}" type="pres">
      <dgm:prSet presAssocID="{1B15466F-501D-48AE-9484-A12F287AE561}" presName="sp" presStyleCnt="0"/>
      <dgm:spPr/>
    </dgm:pt>
    <dgm:pt modelId="{5ACF51CB-00B1-4DE1-9CAC-DA374F4EB8A1}" type="pres">
      <dgm:prSet presAssocID="{579F1D68-F29D-4E5C-A701-42196EF07738}" presName="linNode" presStyleCnt="0"/>
      <dgm:spPr/>
    </dgm:pt>
    <dgm:pt modelId="{94354C91-2B7D-453F-8F5B-5146C7A4F1FD}" type="pres">
      <dgm:prSet presAssocID="{579F1D68-F29D-4E5C-A701-42196EF07738}" presName="parentText" presStyleLbl="node1" presStyleIdx="1" presStyleCnt="2" custScaleX="94573" custScaleY="86749" custLinFactNeighborX="918" custLinFactNeighborY="-9991">
        <dgm:presLayoutVars>
          <dgm:chMax val="1"/>
          <dgm:bulletEnabled val="1"/>
        </dgm:presLayoutVars>
      </dgm:prSet>
      <dgm:spPr/>
    </dgm:pt>
    <dgm:pt modelId="{5DAB53F4-0F38-4A56-B19E-F76D8D0D8FA9}" type="pres">
      <dgm:prSet presAssocID="{579F1D68-F29D-4E5C-A701-42196EF07738}" presName="descendantText" presStyleLbl="alignAccFollowNode1" presStyleIdx="1" presStyleCnt="2" custScaleY="143593" custLinFactNeighborX="2080" custLinFactNeighborY="-15624">
        <dgm:presLayoutVars>
          <dgm:bulletEnabled val="1"/>
        </dgm:presLayoutVars>
      </dgm:prSet>
      <dgm:spPr/>
    </dgm:pt>
  </dgm:ptLst>
  <dgm:cxnLst>
    <dgm:cxn modelId="{AE2E0B26-C5AC-400F-9039-FBB9FC06A084}" type="presOf" srcId="{44E5A667-89E5-4D56-8E4A-1DFF5985CB21}" destId="{4ABF4550-95B7-4DC0-B502-1C6FF503B397}" srcOrd="0" destOrd="2" presId="urn:microsoft.com/office/officeart/2005/8/layout/vList5"/>
    <dgm:cxn modelId="{9DF6A968-3BC7-4574-AD70-2562184D85EE}" type="presOf" srcId="{06FC2E41-536D-440A-A8AA-746EB963E305}" destId="{4ABF4550-95B7-4DC0-B502-1C6FF503B397}" srcOrd="0" destOrd="0" presId="urn:microsoft.com/office/officeart/2005/8/layout/vList5"/>
    <dgm:cxn modelId="{85CD5A4A-AA5F-4CA3-8E8F-E22BFEDA1A50}" srcId="{579F1D68-F29D-4E5C-A701-42196EF07738}" destId="{9DF22C9B-FF42-4991-B889-80FBD902BB9B}" srcOrd="0" destOrd="0" parTransId="{B7EC03E1-0FAC-469C-8C8D-F49E539CCA19}" sibTransId="{A9448A04-3725-44E6-A77A-4C45A8718D42}"/>
    <dgm:cxn modelId="{C949994A-F5F4-441C-AD84-6242A85B233F}" srcId="{579F1D68-F29D-4E5C-A701-42196EF07738}" destId="{E80DED21-19B1-44C5-9980-B46C18B59F28}" srcOrd="1" destOrd="0" parTransId="{A5F3B5AD-8F7C-4E0F-9A1A-ACE85FAB0D32}" sibTransId="{6EC64F84-F173-416B-840F-85DCEB5D866E}"/>
    <dgm:cxn modelId="{F5C4826E-A1AF-42BE-9C89-C5CBB4AA2F3C}" srcId="{722890A6-563C-41A5-ABCD-A531CEF7D8D0}" destId="{579F1D68-F29D-4E5C-A701-42196EF07738}" srcOrd="1" destOrd="0" parTransId="{6B8CCA8C-A9F7-48A2-99B9-401F46984FC1}" sibTransId="{F3C1947D-19CA-46F3-AB58-69A443604CB2}"/>
    <dgm:cxn modelId="{61A32485-9BA4-4956-A834-B5348FE53634}" srcId="{38E1184F-503D-44E3-BF58-8DBD15568963}" destId="{44E5A667-89E5-4D56-8E4A-1DFF5985CB21}" srcOrd="2" destOrd="0" parTransId="{D6138D2A-CB9B-44C8-AC24-E09EB853C580}" sibTransId="{22B2067C-00E7-4775-9738-06AA12A356BC}"/>
    <dgm:cxn modelId="{2D1D458A-CD4D-4D7D-AE98-C1B1E4E95A5B}" type="presOf" srcId="{BA7F81E2-3B84-4B41-9FA7-F17E756AFE60}" destId="{5DAB53F4-0F38-4A56-B19E-F76D8D0D8FA9}" srcOrd="0" destOrd="2" presId="urn:microsoft.com/office/officeart/2005/8/layout/vList5"/>
    <dgm:cxn modelId="{59CF2B90-0EF1-4FA0-8F63-D4F592C5FC39}" srcId="{579F1D68-F29D-4E5C-A701-42196EF07738}" destId="{BA7F81E2-3B84-4B41-9FA7-F17E756AFE60}" srcOrd="2" destOrd="0" parTransId="{809DCF64-B449-46AB-9635-4CABB59986AE}" sibTransId="{17771168-36B9-4CA3-9B04-75C2411DE74B}"/>
    <dgm:cxn modelId="{C95277AB-ACD4-4410-96F5-9A4AD879A3FE}" type="presOf" srcId="{38E1184F-503D-44E3-BF58-8DBD15568963}" destId="{2DA32674-03A1-44D2-9784-086788D170D1}" srcOrd="0" destOrd="0" presId="urn:microsoft.com/office/officeart/2005/8/layout/vList5"/>
    <dgm:cxn modelId="{A440EFAC-6653-4863-B3E7-664A8CE59A9D}" srcId="{38E1184F-503D-44E3-BF58-8DBD15568963}" destId="{AC8F1987-F1FE-4BC5-BCFB-EB5D9E1905E2}" srcOrd="1" destOrd="0" parTransId="{204ECA2E-2B22-4E06-9BF3-87B0EC73850C}" sibTransId="{040CF430-DCE3-4D16-8D82-FDCB9CF0E6D9}"/>
    <dgm:cxn modelId="{28B4A6B7-D7FA-40E5-8AC3-722396586EB7}" type="presOf" srcId="{9DF22C9B-FF42-4991-B889-80FBD902BB9B}" destId="{5DAB53F4-0F38-4A56-B19E-F76D8D0D8FA9}" srcOrd="0" destOrd="0" presId="urn:microsoft.com/office/officeart/2005/8/layout/vList5"/>
    <dgm:cxn modelId="{D66FA8B8-68B2-49D4-8859-83A860D22821}" srcId="{722890A6-563C-41A5-ABCD-A531CEF7D8D0}" destId="{38E1184F-503D-44E3-BF58-8DBD15568963}" srcOrd="0" destOrd="0" parTransId="{640A75CD-14C8-4100-A070-E4CC65AEA4A8}" sibTransId="{1B15466F-501D-48AE-9484-A12F287AE561}"/>
    <dgm:cxn modelId="{10167FD2-A56B-43F0-98BD-897E0BE6F4A0}" type="presOf" srcId="{AC8F1987-F1FE-4BC5-BCFB-EB5D9E1905E2}" destId="{4ABF4550-95B7-4DC0-B502-1C6FF503B397}" srcOrd="0" destOrd="1" presId="urn:microsoft.com/office/officeart/2005/8/layout/vList5"/>
    <dgm:cxn modelId="{2CF44EE5-62A3-4D16-A3CD-A0F59E217E2D}" srcId="{38E1184F-503D-44E3-BF58-8DBD15568963}" destId="{06FC2E41-536D-440A-A8AA-746EB963E305}" srcOrd="0" destOrd="0" parTransId="{F7AFBD9B-00C8-4149-B669-6C1B48DD9D65}" sibTransId="{44FB2545-8E93-4F65-BC9C-D66A221120B1}"/>
    <dgm:cxn modelId="{806507E7-B2ED-4E9A-AF03-B955C3B43D84}" type="presOf" srcId="{E80DED21-19B1-44C5-9980-B46C18B59F28}" destId="{5DAB53F4-0F38-4A56-B19E-F76D8D0D8FA9}" srcOrd="0" destOrd="1" presId="urn:microsoft.com/office/officeart/2005/8/layout/vList5"/>
    <dgm:cxn modelId="{B2C779F4-DD23-4A44-95BB-7AEE767F9C2D}" type="presOf" srcId="{579F1D68-F29D-4E5C-A701-42196EF07738}" destId="{94354C91-2B7D-453F-8F5B-5146C7A4F1FD}" srcOrd="0" destOrd="0" presId="urn:microsoft.com/office/officeart/2005/8/layout/vList5"/>
    <dgm:cxn modelId="{1B603BFF-F79C-4137-B33C-30606FB64472}" type="presOf" srcId="{722890A6-563C-41A5-ABCD-A531CEF7D8D0}" destId="{6E6C3B06-4E20-4931-8CF1-6C1522C0DC44}" srcOrd="0" destOrd="0" presId="urn:microsoft.com/office/officeart/2005/8/layout/vList5"/>
    <dgm:cxn modelId="{EF18A2FE-8624-4A02-89E4-E56117E97D7A}" type="presParOf" srcId="{6E6C3B06-4E20-4931-8CF1-6C1522C0DC44}" destId="{79703B63-DD68-4591-8015-645979EEB24A}" srcOrd="0" destOrd="0" presId="urn:microsoft.com/office/officeart/2005/8/layout/vList5"/>
    <dgm:cxn modelId="{2818B89E-0B4A-4428-8610-580CAD967BA1}" type="presParOf" srcId="{79703B63-DD68-4591-8015-645979EEB24A}" destId="{2DA32674-03A1-44D2-9784-086788D170D1}" srcOrd="0" destOrd="0" presId="urn:microsoft.com/office/officeart/2005/8/layout/vList5"/>
    <dgm:cxn modelId="{1901162C-8C3A-4F02-94CF-FFF6913C13E4}" type="presParOf" srcId="{79703B63-DD68-4591-8015-645979EEB24A}" destId="{4ABF4550-95B7-4DC0-B502-1C6FF503B397}" srcOrd="1" destOrd="0" presId="urn:microsoft.com/office/officeart/2005/8/layout/vList5"/>
    <dgm:cxn modelId="{796CFB4D-6492-48FF-AB8B-956E03AABE4F}" type="presParOf" srcId="{6E6C3B06-4E20-4931-8CF1-6C1522C0DC44}" destId="{D0F5E840-0A57-48B9-8766-643FA05DF03D}" srcOrd="1" destOrd="0" presId="urn:microsoft.com/office/officeart/2005/8/layout/vList5"/>
    <dgm:cxn modelId="{8C2AB9C8-E077-486A-A457-7A2B95C06558}" type="presParOf" srcId="{6E6C3B06-4E20-4931-8CF1-6C1522C0DC44}" destId="{5ACF51CB-00B1-4DE1-9CAC-DA374F4EB8A1}" srcOrd="2" destOrd="0" presId="urn:microsoft.com/office/officeart/2005/8/layout/vList5"/>
    <dgm:cxn modelId="{47DFDFA1-434A-4710-9061-267578EE10F6}" type="presParOf" srcId="{5ACF51CB-00B1-4DE1-9CAC-DA374F4EB8A1}" destId="{94354C91-2B7D-453F-8F5B-5146C7A4F1FD}" srcOrd="0" destOrd="0" presId="urn:microsoft.com/office/officeart/2005/8/layout/vList5"/>
    <dgm:cxn modelId="{0D655279-875D-4D7A-8A23-334C18BB3131}" type="presParOf" srcId="{5ACF51CB-00B1-4DE1-9CAC-DA374F4EB8A1}" destId="{5DAB53F4-0F38-4A56-B19E-F76D8D0D8FA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FA7F32-6070-483A-BD75-A9DC5C95EE11}"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3F489BC8-8541-4E3C-9786-3DF38143D731}">
      <dgm:prSet phldrT="[Text]" custT="1"/>
      <dgm:spPr/>
      <dgm:t>
        <a:bodyPr/>
        <a:lstStyle/>
        <a:p>
          <a:r>
            <a:rPr lang="el-GR" sz="2800" dirty="0">
              <a:latin typeface="Comic Sans MS" panose="030F0702030302020204" pitchFamily="66" charset="0"/>
              <a:ea typeface="Arial Unicode MS" panose="020B0604020202020204" pitchFamily="34" charset="-128"/>
              <a:cs typeface="Arial Greek" panose="020B0604020202020204" pitchFamily="34" charset="0"/>
            </a:rPr>
            <a:t>Νέα Ελληνικά</a:t>
          </a:r>
          <a:endParaRPr lang="en-US" sz="2800" dirty="0">
            <a:latin typeface="Comic Sans MS" panose="030F0702030302020204" pitchFamily="66" charset="0"/>
            <a:ea typeface="Arial Unicode MS" panose="020B0604020202020204" pitchFamily="34" charset="-128"/>
            <a:cs typeface="Arial Greek" panose="020B0604020202020204" pitchFamily="34" charset="0"/>
          </a:endParaRPr>
        </a:p>
      </dgm:t>
    </dgm:pt>
    <dgm:pt modelId="{D23973F8-EDAE-4380-93C0-04982202225F}" type="parTrans" cxnId="{EA9003F7-F19A-43D1-BBAA-D6E08B460860}">
      <dgm:prSet/>
      <dgm:spPr/>
      <dgm: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380F1DD-5468-41FD-A9C7-CC413B89AD57}" type="sibTrans" cxnId="{EA9003F7-F19A-43D1-BBAA-D6E08B460860}">
      <dgm:prSet/>
      <dgm:spPr/>
      <dgm: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8173223F-7361-4EDD-91B2-87C9A538B61E}">
      <dgm:prSet phldrT="[Text]" custT="1"/>
      <dgm:spPr/>
      <dgm:t>
        <a:bodyPr/>
        <a:lstStyle/>
        <a:p>
          <a:r>
            <a:rPr lang="el-GR" sz="4100" dirty="0">
              <a:latin typeface="Comic Sans MS" panose="030F0702030302020204" pitchFamily="66" charset="0"/>
              <a:ea typeface="Arial Unicode MS" panose="020B0604020202020204" pitchFamily="34" charset="-128"/>
              <a:cs typeface="Arial Unicode MS" panose="020B0604020202020204" pitchFamily="34" charset="-128"/>
            </a:rPr>
            <a:t>+ </a:t>
          </a:r>
          <a:r>
            <a:rPr lang="el-GR" sz="2400" dirty="0">
              <a:latin typeface="Comic Sans MS" panose="030F0702030302020204" pitchFamily="66" charset="0"/>
              <a:ea typeface="Arial Unicode MS" panose="020B0604020202020204" pitchFamily="34" charset="-128"/>
              <a:cs typeface="Arial Unicode MS" panose="020B0604020202020204" pitchFamily="34" charset="-128"/>
            </a:rPr>
            <a:t>4 ΜΑΘΗΜΑΤΑ ΚΑΤΕΥΘΥΝΣΗΣ</a:t>
          </a:r>
          <a:endParaRPr lang="en-US" sz="2400" dirty="0">
            <a:latin typeface="Comic Sans MS" panose="030F0702030302020204" pitchFamily="66" charset="0"/>
            <a:ea typeface="Arial Unicode MS" panose="020B0604020202020204" pitchFamily="34" charset="-128"/>
            <a:cs typeface="Arial Unicode MS" panose="020B0604020202020204" pitchFamily="34" charset="-128"/>
          </a:endParaRPr>
        </a:p>
      </dgm:t>
    </dgm:pt>
    <dgm:pt modelId="{7F7545B4-98F9-4186-A4D7-73E4A8B3E15A}" type="parTrans" cxnId="{D65AB448-5CB4-465E-8C6F-887BBA082AEC}">
      <dgm:prSet/>
      <dgm:spPr/>
      <dgm: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5361DDD4-961C-4E2F-8203-667DE43B495A}" type="sibTrans" cxnId="{D65AB448-5CB4-465E-8C6F-887BBA082AEC}">
      <dgm:prSet/>
      <dgm:spPr/>
      <dgm: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FFAC4D5-0DA5-41C8-9591-A18DED4C7A88}" type="pres">
      <dgm:prSet presAssocID="{6BFA7F32-6070-483A-BD75-A9DC5C95EE11}" presName="diagram" presStyleCnt="0">
        <dgm:presLayoutVars>
          <dgm:dir/>
          <dgm:resizeHandles val="exact"/>
        </dgm:presLayoutVars>
      </dgm:prSet>
      <dgm:spPr/>
    </dgm:pt>
    <dgm:pt modelId="{E634E45D-3F28-46B3-89A3-5D15DF5AC7EE}" type="pres">
      <dgm:prSet presAssocID="{3F489BC8-8541-4E3C-9786-3DF38143D731}" presName="node" presStyleLbl="node1" presStyleIdx="0" presStyleCnt="2" custScaleX="84290" custLinFactNeighborX="-4870" custLinFactNeighborY="-28422">
        <dgm:presLayoutVars>
          <dgm:bulletEnabled val="1"/>
        </dgm:presLayoutVars>
      </dgm:prSet>
      <dgm:spPr/>
    </dgm:pt>
    <dgm:pt modelId="{6B274C28-FB66-41ED-B8B1-A22E00DC1B9E}" type="pres">
      <dgm:prSet presAssocID="{3380F1DD-5468-41FD-A9C7-CC413B89AD57}" presName="sibTrans" presStyleCnt="0"/>
      <dgm:spPr/>
    </dgm:pt>
    <dgm:pt modelId="{F4EC4E40-16D9-4DD9-B330-E696F49498BB}" type="pres">
      <dgm:prSet presAssocID="{8173223F-7361-4EDD-91B2-87C9A538B61E}" presName="node" presStyleLbl="node1" presStyleIdx="1" presStyleCnt="2" custLinFactNeighborX="-1685" custLinFactNeighborY="-24872">
        <dgm:presLayoutVars>
          <dgm:bulletEnabled val="1"/>
        </dgm:presLayoutVars>
      </dgm:prSet>
      <dgm:spPr/>
    </dgm:pt>
  </dgm:ptLst>
  <dgm:cxnLst>
    <dgm:cxn modelId="{BB626F2D-30D1-446B-ABDF-8ADBA2FE85AA}" type="presOf" srcId="{3F489BC8-8541-4E3C-9786-3DF38143D731}" destId="{E634E45D-3F28-46B3-89A3-5D15DF5AC7EE}" srcOrd="0" destOrd="0" presId="urn:microsoft.com/office/officeart/2005/8/layout/default#1"/>
    <dgm:cxn modelId="{D65AB448-5CB4-465E-8C6F-887BBA082AEC}" srcId="{6BFA7F32-6070-483A-BD75-A9DC5C95EE11}" destId="{8173223F-7361-4EDD-91B2-87C9A538B61E}" srcOrd="1" destOrd="0" parTransId="{7F7545B4-98F9-4186-A4D7-73E4A8B3E15A}" sibTransId="{5361DDD4-961C-4E2F-8203-667DE43B495A}"/>
    <dgm:cxn modelId="{96C1BC68-CFD5-43A3-B356-4DA9E08F8708}" type="presOf" srcId="{8173223F-7361-4EDD-91B2-87C9A538B61E}" destId="{F4EC4E40-16D9-4DD9-B330-E696F49498BB}" srcOrd="0" destOrd="0" presId="urn:microsoft.com/office/officeart/2005/8/layout/default#1"/>
    <dgm:cxn modelId="{C3C274D5-BBA2-4013-AB10-4EC47901E1FE}" type="presOf" srcId="{6BFA7F32-6070-483A-BD75-A9DC5C95EE11}" destId="{4FFAC4D5-0DA5-41C8-9591-A18DED4C7A88}" srcOrd="0" destOrd="0" presId="urn:microsoft.com/office/officeart/2005/8/layout/default#1"/>
    <dgm:cxn modelId="{EA9003F7-F19A-43D1-BBAA-D6E08B460860}" srcId="{6BFA7F32-6070-483A-BD75-A9DC5C95EE11}" destId="{3F489BC8-8541-4E3C-9786-3DF38143D731}" srcOrd="0" destOrd="0" parTransId="{D23973F8-EDAE-4380-93C0-04982202225F}" sibTransId="{3380F1DD-5468-41FD-A9C7-CC413B89AD57}"/>
    <dgm:cxn modelId="{1EEC6C01-2F33-41BA-8D40-D3DCB011243D}" type="presParOf" srcId="{4FFAC4D5-0DA5-41C8-9591-A18DED4C7A88}" destId="{E634E45D-3F28-46B3-89A3-5D15DF5AC7EE}" srcOrd="0" destOrd="0" presId="urn:microsoft.com/office/officeart/2005/8/layout/default#1"/>
    <dgm:cxn modelId="{9C201C44-31AC-43BE-B4F0-CF614687A1AD}" type="presParOf" srcId="{4FFAC4D5-0DA5-41C8-9591-A18DED4C7A88}" destId="{6B274C28-FB66-41ED-B8B1-A22E00DC1B9E}" srcOrd="1" destOrd="0" presId="urn:microsoft.com/office/officeart/2005/8/layout/default#1"/>
    <dgm:cxn modelId="{081AD067-510B-4CCA-856A-BB4D7E74201E}" type="presParOf" srcId="{4FFAC4D5-0DA5-41C8-9591-A18DED4C7A88}" destId="{F4EC4E40-16D9-4DD9-B330-E696F49498BB}" srcOrd="2"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5087489" y="-1359436"/>
          <a:ext cx="1976630" cy="4696555"/>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Αρχαία 7</a:t>
          </a:r>
        </a:p>
        <a:p>
          <a:pPr marL="285750" lvl="1" indent="-285750" algn="l" defTabSz="1244600">
            <a:lnSpc>
              <a:spcPct val="90000"/>
            </a:lnSpc>
            <a:spcBef>
              <a:spcPct val="0"/>
            </a:spcBef>
            <a:spcAft>
              <a:spcPct val="15000"/>
            </a:spcAft>
            <a:buChar char="•"/>
          </a:pPr>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Ιστορία 9</a:t>
          </a:r>
        </a:p>
        <a:p>
          <a:pPr marL="285750" lvl="1" indent="-285750" algn="l" defTabSz="1244600">
            <a:lnSpc>
              <a:spcPct val="90000"/>
            </a:lnSpc>
            <a:spcBef>
              <a:spcPct val="0"/>
            </a:spcBef>
            <a:spcAft>
              <a:spcPct val="15000"/>
            </a:spcAft>
            <a:buChar char="•"/>
          </a:pPr>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Λατινικά 7</a:t>
          </a:r>
        </a:p>
      </dsp:txBody>
      <dsp:txXfrm rot="-5400000">
        <a:off x="3727527" y="97017"/>
        <a:ext cx="4600064" cy="1783648"/>
      </dsp:txXfrm>
    </dsp:sp>
    <dsp:sp modelId="{2DA32674-03A1-44D2-9784-086788D170D1}">
      <dsp:nvSpPr>
        <dsp:cNvPr id="0" name=""/>
        <dsp:cNvSpPr/>
      </dsp:nvSpPr>
      <dsp:spPr>
        <a:xfrm>
          <a:off x="84" y="238808"/>
          <a:ext cx="3727443" cy="150006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Υποχρεωτικά Μαθήματα (3</a:t>
          </a:r>
          <a:r>
            <a:rPr lang="en-US"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a:t>
          </a:r>
          <a:endPar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endParaRPr>
        </a:p>
      </dsp:txBody>
      <dsp:txXfrm>
        <a:off x="73311" y="312035"/>
        <a:ext cx="3580989" cy="1353610"/>
      </dsp:txXfrm>
    </dsp:sp>
    <dsp:sp modelId="{5DAB53F4-0F38-4A56-B19E-F76D8D0D8FA9}">
      <dsp:nvSpPr>
        <dsp:cNvPr id="0" name=""/>
        <dsp:cNvSpPr/>
      </dsp:nvSpPr>
      <dsp:spPr>
        <a:xfrm rot="5400000">
          <a:off x="4889681" y="1074051"/>
          <a:ext cx="2507316" cy="4561654"/>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44000" lvl="1" indent="0" algn="l" defTabSz="844550">
            <a:lnSpc>
              <a:spcPct val="90000"/>
            </a:lnSpc>
            <a:spcBef>
              <a:spcPct val="0"/>
            </a:spcBef>
            <a:spcAft>
              <a:spcPts val="0"/>
            </a:spcAft>
            <a:buNone/>
          </a:pPr>
          <a:endParaRPr lang="el-GR" sz="2800" kern="1200"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71450" lvl="1" indent="0" algn="l" defTabSz="844550">
            <a:lnSpc>
              <a:spcPct val="90000"/>
            </a:lnSpc>
            <a:spcBef>
              <a:spcPct val="0"/>
            </a:spcBef>
            <a:spcAft>
              <a:spcPct val="15000"/>
            </a:spcAft>
            <a:buNone/>
          </a:pPr>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Αγγλικά ή Γαλλικά ή Ιταλικά </a:t>
          </a:r>
        </a:p>
        <a:p>
          <a:pPr marL="171450" lvl="1" indent="0" algn="l" defTabSz="844550">
            <a:lnSpc>
              <a:spcPct val="90000"/>
            </a:lnSpc>
            <a:spcBef>
              <a:spcPct val="0"/>
            </a:spcBef>
            <a:spcAft>
              <a:spcPct val="15000"/>
            </a:spcAft>
            <a:buNone/>
          </a:pPr>
          <a:endParaRPr lang="el-GR" sz="24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rot="-5400000">
        <a:off x="3862513" y="2223617"/>
        <a:ext cx="4439257" cy="2262522"/>
      </dsp:txXfrm>
    </dsp:sp>
    <dsp:sp modelId="{94354C91-2B7D-453F-8F5B-5146C7A4F1FD}">
      <dsp:nvSpPr>
        <dsp:cNvPr id="0" name=""/>
        <dsp:cNvSpPr/>
      </dsp:nvSpPr>
      <dsp:spPr>
        <a:xfrm>
          <a:off x="84" y="2784120"/>
          <a:ext cx="3859638" cy="1140466"/>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Επιλεγόμενα Μαθήματα</a:t>
          </a:r>
          <a:r>
            <a:rPr lang="en-US"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 </a:t>
          </a:r>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(1</a:t>
          </a:r>
          <a:r>
            <a:rPr lang="en-US"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x</a:t>
          </a:r>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7</a:t>
          </a:r>
          <a:r>
            <a:rPr lang="en-US"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a:t>
          </a:r>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7</a:t>
          </a:r>
          <a:r>
            <a:rPr lang="en-US"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a:t>
          </a:r>
          <a:endPar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endParaRPr>
        </a:p>
      </dsp:txBody>
      <dsp:txXfrm>
        <a:off x="55757" y="2839793"/>
        <a:ext cx="3748292" cy="1029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4816544" y="-849186"/>
          <a:ext cx="1548171" cy="3634972"/>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Αγγλικά 8 </a:t>
          </a:r>
        </a:p>
        <a:p>
          <a:pPr marL="285750" lvl="1" indent="-285750" algn="l" defTabSz="1244600">
            <a:lnSpc>
              <a:spcPct val="90000"/>
            </a:lnSpc>
            <a:spcBef>
              <a:spcPct val="0"/>
            </a:spcBef>
            <a:spcAft>
              <a:spcPct val="15000"/>
            </a:spcAft>
            <a:buChar char="•"/>
          </a:pPr>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Ιστορία 9</a:t>
          </a:r>
        </a:p>
      </dsp:txBody>
      <dsp:txXfrm rot="-5400000">
        <a:off x="3773144" y="269789"/>
        <a:ext cx="3559397" cy="1397021"/>
      </dsp:txXfrm>
    </dsp:sp>
    <dsp:sp modelId="{2DA32674-03A1-44D2-9784-086788D170D1}">
      <dsp:nvSpPr>
        <dsp:cNvPr id="0" name=""/>
        <dsp:cNvSpPr/>
      </dsp:nvSpPr>
      <dsp:spPr>
        <a:xfrm>
          <a:off x="744" y="692"/>
          <a:ext cx="3772399" cy="193521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Υποχρεωτικά Μαθήματα (2)</a:t>
          </a:r>
        </a:p>
      </dsp:txBody>
      <dsp:txXfrm>
        <a:off x="95213" y="95161"/>
        <a:ext cx="3583461" cy="1746276"/>
      </dsp:txXfrm>
    </dsp:sp>
    <dsp:sp modelId="{5DAB53F4-0F38-4A56-B19E-F76D8D0D8FA9}">
      <dsp:nvSpPr>
        <dsp:cNvPr id="0" name=""/>
        <dsp:cNvSpPr/>
      </dsp:nvSpPr>
      <dsp:spPr>
        <a:xfrm rot="5400000">
          <a:off x="4318804" y="1521279"/>
          <a:ext cx="2575151" cy="359792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Λατινικά</a:t>
          </a:r>
        </a:p>
        <a:p>
          <a:pPr marL="228600" lvl="1" indent="-228600" algn="l" defTabSz="1066800">
            <a:lnSpc>
              <a:spcPct val="90000"/>
            </a:lnSpc>
            <a:spcBef>
              <a:spcPct val="0"/>
            </a:spcBef>
            <a:spcAft>
              <a:spcPct val="15000"/>
            </a:spcAft>
            <a:buChar char="•"/>
          </a:pPr>
          <a:r>
            <a:rPr lang="el-GR" sz="24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Γαλλικά </a:t>
          </a:r>
        </a:p>
        <a:p>
          <a:pPr marL="228600" lvl="1" indent="-228600" algn="l" defTabSz="1066800">
            <a:lnSpc>
              <a:spcPct val="90000"/>
            </a:lnSpc>
            <a:spcBef>
              <a:spcPct val="0"/>
            </a:spcBef>
            <a:spcAft>
              <a:spcPct val="15000"/>
            </a:spcAft>
            <a:buChar char="•"/>
          </a:pPr>
          <a:r>
            <a:rPr lang="el-GR" sz="24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Ιταλικά</a:t>
          </a:r>
        </a:p>
        <a:p>
          <a:pPr marL="228600" lvl="1" indent="-228600" algn="l" defTabSz="1066800">
            <a:lnSpc>
              <a:spcPct val="90000"/>
            </a:lnSpc>
            <a:spcBef>
              <a:spcPct val="0"/>
            </a:spcBef>
            <a:spcAft>
              <a:spcPct val="15000"/>
            </a:spcAft>
            <a:buChar char="•"/>
          </a:pPr>
          <a:r>
            <a:rPr lang="el-GR" sz="24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Αρχαία Ελληνικά</a:t>
          </a:r>
        </a:p>
        <a:p>
          <a:pPr marL="228600" lvl="1" indent="-228600" algn="l" defTabSz="1066800">
            <a:lnSpc>
              <a:spcPct val="90000"/>
            </a:lnSpc>
            <a:spcBef>
              <a:spcPct val="0"/>
            </a:spcBef>
            <a:spcAft>
              <a:spcPct val="15000"/>
            </a:spcAft>
            <a:buChar char="•"/>
          </a:pPr>
          <a:r>
            <a:rPr lang="el-GR" sz="24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Οικονομικά</a:t>
          </a:r>
        </a:p>
      </dsp:txBody>
      <dsp:txXfrm rot="-5400000">
        <a:off x="3807416" y="2158377"/>
        <a:ext cx="3472219" cy="2323733"/>
      </dsp:txXfrm>
    </dsp:sp>
    <dsp:sp modelId="{94354C91-2B7D-453F-8F5B-5146C7A4F1FD}">
      <dsp:nvSpPr>
        <dsp:cNvPr id="0" name=""/>
        <dsp:cNvSpPr/>
      </dsp:nvSpPr>
      <dsp:spPr>
        <a:xfrm>
          <a:off x="744" y="2352636"/>
          <a:ext cx="3806671" cy="193521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Επιλεγόμενα Μαθήματα</a:t>
          </a:r>
          <a:r>
            <a:rPr lang="en-US"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 </a:t>
          </a:r>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a:t>
          </a:r>
          <a:r>
            <a:rPr lang="en-US"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2)</a:t>
          </a:r>
          <a:endPar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endParaRPr>
        </a:p>
      </dsp:txBody>
      <dsp:txXfrm>
        <a:off x="95213" y="2447105"/>
        <a:ext cx="3617733" cy="17462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4612746" y="-1491168"/>
          <a:ext cx="1742764" cy="5161533"/>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l-GR" sz="2000" kern="1200" dirty="0">
              <a:solidFill>
                <a:schemeClr val="tx2"/>
              </a:solidFill>
              <a:latin typeface="Comic Sans MS" panose="030F0702030302020204" pitchFamily="66" charset="0"/>
              <a:ea typeface="+mn-ea"/>
              <a:cs typeface="Arial" panose="020B0604020202020204" pitchFamily="34" charset="0"/>
            </a:rPr>
            <a:t>Οικονομικά </a:t>
          </a:r>
          <a:r>
            <a:rPr lang="en-GB" sz="2000" kern="1200" dirty="0">
              <a:solidFill>
                <a:schemeClr val="tx2"/>
              </a:solidFill>
              <a:latin typeface="Comic Sans MS" panose="030F0702030302020204" pitchFamily="66" charset="0"/>
              <a:ea typeface="+mn-ea"/>
              <a:cs typeface="Arial" panose="020B0604020202020204" pitchFamily="34" charset="0"/>
            </a:rPr>
            <a:t>(</a:t>
          </a:r>
          <a:r>
            <a:rPr lang="el-GR" sz="2000" kern="1200" dirty="0">
              <a:solidFill>
                <a:schemeClr val="tx2"/>
              </a:solidFill>
              <a:latin typeface="Comic Sans MS" panose="030F0702030302020204" pitchFamily="66" charset="0"/>
              <a:ea typeface="+mn-ea"/>
              <a:cs typeface="Arial" panose="020B0604020202020204" pitchFamily="34" charset="0"/>
            </a:rPr>
            <a:t>7</a:t>
          </a:r>
          <a:r>
            <a:rPr lang="en-GB" sz="2000" kern="1200" dirty="0">
              <a:solidFill>
                <a:schemeClr val="tx2"/>
              </a:solidFill>
              <a:latin typeface="Comic Sans MS" panose="030F0702030302020204" pitchFamily="66" charset="0"/>
              <a:ea typeface="+mn-ea"/>
              <a:cs typeface="Arial" panose="020B0604020202020204" pitchFamily="34" charset="0"/>
            </a:rPr>
            <a:t>)</a:t>
          </a:r>
          <a:endParaRPr lang="el-GR" sz="2000" kern="1200" dirty="0">
            <a:solidFill>
              <a:schemeClr val="tx2"/>
            </a:solidFill>
            <a:latin typeface="Comic Sans MS" panose="030F0702030302020204" pitchFamily="66" charset="0"/>
            <a:ea typeface="+mn-ea"/>
            <a:cs typeface="Arial" panose="020B0604020202020204" pitchFamily="34" charset="0"/>
          </a:endParaRPr>
        </a:p>
        <a:p>
          <a:pPr marL="228600" lvl="1" indent="-228600" algn="l" defTabSz="889000">
            <a:lnSpc>
              <a:spcPct val="90000"/>
            </a:lnSpc>
            <a:spcBef>
              <a:spcPct val="0"/>
            </a:spcBef>
            <a:spcAft>
              <a:spcPct val="15000"/>
            </a:spcAft>
            <a:buChar char="•"/>
          </a:pPr>
          <a:r>
            <a:rPr lang="el-GR" sz="2000" kern="1200" dirty="0">
              <a:solidFill>
                <a:schemeClr val="tx2"/>
              </a:solidFill>
              <a:latin typeface="Comic Sans MS" panose="030F0702030302020204" pitchFamily="66" charset="0"/>
              <a:ea typeface="+mn-ea"/>
              <a:cs typeface="Arial" panose="020B0604020202020204" pitchFamily="34" charset="0"/>
            </a:rPr>
            <a:t>Μαθηματικά </a:t>
          </a:r>
          <a:r>
            <a:rPr lang="en-GB" sz="2000" kern="1200" dirty="0">
              <a:solidFill>
                <a:schemeClr val="tx2"/>
              </a:solidFill>
              <a:latin typeface="Comic Sans MS" panose="030F0702030302020204" pitchFamily="66" charset="0"/>
              <a:ea typeface="+mn-ea"/>
              <a:cs typeface="Arial" panose="020B0604020202020204" pitchFamily="34" charset="0"/>
            </a:rPr>
            <a:t>(</a:t>
          </a:r>
          <a:r>
            <a:rPr lang="el-GR" sz="2000" kern="1200" dirty="0">
              <a:solidFill>
                <a:schemeClr val="tx2"/>
              </a:solidFill>
              <a:latin typeface="Comic Sans MS" panose="030F0702030302020204" pitchFamily="66" charset="0"/>
              <a:ea typeface="+mn-ea"/>
              <a:cs typeface="Arial" panose="020B0604020202020204" pitchFamily="34" charset="0"/>
            </a:rPr>
            <a:t>10</a:t>
          </a:r>
          <a:r>
            <a:rPr lang="en-GB" sz="2000" kern="1200" dirty="0">
              <a:solidFill>
                <a:schemeClr val="tx2"/>
              </a:solidFill>
              <a:latin typeface="Comic Sans MS" panose="030F0702030302020204" pitchFamily="66" charset="0"/>
              <a:ea typeface="+mn-ea"/>
              <a:cs typeface="Arial" panose="020B0604020202020204" pitchFamily="34" charset="0"/>
            </a:rPr>
            <a:t>)</a:t>
          </a:r>
          <a:endParaRPr lang="el-GR" sz="2000" kern="1200" dirty="0">
            <a:solidFill>
              <a:schemeClr val="tx2"/>
            </a:solidFill>
            <a:latin typeface="Comic Sans MS" panose="030F0702030302020204" pitchFamily="66" charset="0"/>
            <a:ea typeface="+mn-ea"/>
            <a:cs typeface="Arial" panose="020B0604020202020204" pitchFamily="34" charset="0"/>
          </a:endParaRPr>
        </a:p>
        <a:p>
          <a:pPr marL="228600" lvl="1" indent="-228600" algn="l" defTabSz="889000">
            <a:lnSpc>
              <a:spcPct val="90000"/>
            </a:lnSpc>
            <a:spcBef>
              <a:spcPct val="0"/>
            </a:spcBef>
            <a:spcAft>
              <a:spcPct val="15000"/>
            </a:spcAft>
            <a:buChar char="•"/>
          </a:pPr>
          <a:r>
            <a:rPr lang="el-GR" sz="2000" kern="1200" dirty="0">
              <a:solidFill>
                <a:schemeClr val="tx2"/>
              </a:solidFill>
              <a:latin typeface="Comic Sans MS" panose="030F0702030302020204" pitchFamily="66" charset="0"/>
              <a:ea typeface="+mn-ea"/>
              <a:cs typeface="Arial" panose="020B0604020202020204" pitchFamily="34" charset="0"/>
            </a:rPr>
            <a:t>Λογιστική </a:t>
          </a:r>
          <a:r>
            <a:rPr lang="en-GB" sz="2000" kern="1200" dirty="0">
              <a:solidFill>
                <a:schemeClr val="tx2"/>
              </a:solidFill>
              <a:latin typeface="Comic Sans MS" panose="030F0702030302020204" pitchFamily="66" charset="0"/>
              <a:ea typeface="+mn-ea"/>
              <a:cs typeface="Arial" panose="020B0604020202020204" pitchFamily="34" charset="0"/>
            </a:rPr>
            <a:t>(</a:t>
          </a:r>
          <a:r>
            <a:rPr lang="el-GR" sz="2000" kern="1200" dirty="0">
              <a:solidFill>
                <a:schemeClr val="tx2"/>
              </a:solidFill>
              <a:latin typeface="Comic Sans MS" panose="030F0702030302020204" pitchFamily="66" charset="0"/>
              <a:ea typeface="+mn-ea"/>
              <a:cs typeface="Arial" panose="020B0604020202020204" pitchFamily="34" charset="0"/>
            </a:rPr>
            <a:t>7</a:t>
          </a:r>
          <a:r>
            <a:rPr lang="en-GB" sz="2000" kern="1200" dirty="0">
              <a:solidFill>
                <a:schemeClr val="tx2"/>
              </a:solidFill>
              <a:latin typeface="Comic Sans MS" panose="030F0702030302020204" pitchFamily="66" charset="0"/>
              <a:ea typeface="+mn-ea"/>
              <a:cs typeface="Arial" panose="020B0604020202020204" pitchFamily="34" charset="0"/>
            </a:rPr>
            <a:t>)</a:t>
          </a:r>
          <a:endParaRPr lang="el-GR" sz="2000" kern="1200" dirty="0">
            <a:solidFill>
              <a:schemeClr val="tx2"/>
            </a:solidFill>
            <a:latin typeface="Comic Sans MS" panose="030F0702030302020204" pitchFamily="66" charset="0"/>
            <a:ea typeface="+mn-ea"/>
            <a:cs typeface="Arial" panose="020B0604020202020204" pitchFamily="34" charset="0"/>
          </a:endParaRPr>
        </a:p>
      </dsp:txBody>
      <dsp:txXfrm rot="-5400000">
        <a:off x="2903362" y="303291"/>
        <a:ext cx="5076458" cy="1572614"/>
      </dsp:txXfrm>
    </dsp:sp>
    <dsp:sp modelId="{2DA32674-03A1-44D2-9784-086788D170D1}">
      <dsp:nvSpPr>
        <dsp:cNvPr id="0" name=""/>
        <dsp:cNvSpPr/>
      </dsp:nvSpPr>
      <dsp:spPr>
        <a:xfrm>
          <a:off x="0" y="370"/>
          <a:ext cx="2903362" cy="217845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Υποχρεωτικά Μαθήματα 3</a:t>
          </a:r>
        </a:p>
      </dsp:txBody>
      <dsp:txXfrm>
        <a:off x="106343" y="106713"/>
        <a:ext cx="2690676" cy="1965769"/>
      </dsp:txXfrm>
    </dsp:sp>
    <dsp:sp modelId="{5DAB53F4-0F38-4A56-B19E-F76D8D0D8FA9}">
      <dsp:nvSpPr>
        <dsp:cNvPr id="0" name=""/>
        <dsp:cNvSpPr/>
      </dsp:nvSpPr>
      <dsp:spPr>
        <a:xfrm rot="5400000">
          <a:off x="4346569" y="841706"/>
          <a:ext cx="2264408" cy="5156492"/>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0" algn="l" defTabSz="666750">
            <a:lnSpc>
              <a:spcPct val="90000"/>
            </a:lnSpc>
            <a:spcBef>
              <a:spcPct val="0"/>
            </a:spcBef>
            <a:spcAft>
              <a:spcPct val="15000"/>
            </a:spcAft>
            <a:buNone/>
          </a:pPr>
          <a:endParaRPr lang="el-GR" sz="2000" kern="1200" dirty="0">
            <a:solidFill>
              <a:schemeClr val="tx2"/>
            </a:solidFill>
            <a:latin typeface="Comic Sans MS" panose="030F0702030302020204" pitchFamily="66" charset="0"/>
            <a:ea typeface="+mn-ea"/>
            <a:cs typeface="Arial" panose="020B0604020202020204" pitchFamily="34" charset="0"/>
          </a:endParaRPr>
        </a:p>
        <a:p>
          <a:pPr marL="114300" lvl="1" indent="0" algn="l" defTabSz="666750">
            <a:lnSpc>
              <a:spcPct val="90000"/>
            </a:lnSpc>
            <a:spcBef>
              <a:spcPct val="0"/>
            </a:spcBef>
            <a:spcAft>
              <a:spcPct val="15000"/>
            </a:spcAft>
            <a:buNone/>
          </a:pPr>
          <a:r>
            <a:rPr lang="el-GR" sz="2000" kern="1200" dirty="0">
              <a:solidFill>
                <a:schemeClr val="tx2"/>
              </a:solidFill>
              <a:latin typeface="Comic Sans MS" panose="030F0702030302020204" pitchFamily="66" charset="0"/>
              <a:ea typeface="+mn-ea"/>
              <a:cs typeface="Arial" panose="020B0604020202020204" pitchFamily="34" charset="0"/>
            </a:rPr>
            <a:t>Πληροφορική </a:t>
          </a:r>
          <a:r>
            <a:rPr lang="en-GB" sz="2000" kern="1200" dirty="0">
              <a:solidFill>
                <a:schemeClr val="tx2"/>
              </a:solidFill>
              <a:latin typeface="Comic Sans MS" panose="030F0702030302020204" pitchFamily="66" charset="0"/>
              <a:ea typeface="+mn-ea"/>
              <a:cs typeface="Arial" panose="020B0604020202020204" pitchFamily="34" charset="0"/>
            </a:rPr>
            <a:t>(</a:t>
          </a:r>
          <a:r>
            <a:rPr lang="el-GR" sz="2000" kern="1200" dirty="0">
              <a:solidFill>
                <a:schemeClr val="tx2"/>
              </a:solidFill>
              <a:latin typeface="Comic Sans MS" panose="030F0702030302020204" pitchFamily="66" charset="0"/>
              <a:ea typeface="+mn-ea"/>
              <a:cs typeface="Arial" panose="020B0604020202020204" pitchFamily="34" charset="0"/>
            </a:rPr>
            <a:t>8</a:t>
          </a:r>
          <a:r>
            <a:rPr lang="en-GB" sz="2000" kern="1200" dirty="0">
              <a:solidFill>
                <a:schemeClr val="tx2"/>
              </a:solidFill>
              <a:latin typeface="Comic Sans MS" panose="030F0702030302020204" pitchFamily="66" charset="0"/>
              <a:ea typeface="+mn-ea"/>
              <a:cs typeface="Arial" panose="020B0604020202020204" pitchFamily="34" charset="0"/>
            </a:rPr>
            <a:t>)</a:t>
          </a:r>
          <a:endParaRPr lang="el-GR" sz="2000" kern="1200" dirty="0">
            <a:solidFill>
              <a:schemeClr val="tx2"/>
            </a:solidFill>
            <a:latin typeface="Comic Sans MS" panose="030F0702030302020204" pitchFamily="66" charset="0"/>
            <a:ea typeface="+mn-ea"/>
            <a:cs typeface="Arial" panose="020B0604020202020204" pitchFamily="34" charset="0"/>
          </a:endParaRPr>
        </a:p>
        <a:p>
          <a:pPr marL="114300" marR="0" lvl="1" indent="0" algn="l" defTabSz="666750" eaLnBrk="1" fontAlgn="auto" latinLnBrk="0" hangingPunct="1">
            <a:lnSpc>
              <a:spcPct val="90000"/>
            </a:lnSpc>
            <a:spcBef>
              <a:spcPct val="0"/>
            </a:spcBef>
            <a:spcAft>
              <a:spcPct val="15000"/>
            </a:spcAft>
            <a:buClrTx/>
            <a:buSzTx/>
            <a:buFontTx/>
            <a:buNone/>
            <a:tabLst/>
            <a:defRPr/>
          </a:pPr>
          <a:r>
            <a:rPr lang="el-GR" sz="2000" kern="1200" dirty="0">
              <a:solidFill>
                <a:schemeClr val="tx2"/>
              </a:solidFill>
              <a:latin typeface="Comic Sans MS" panose="030F0702030302020204" pitchFamily="66" charset="0"/>
              <a:ea typeface="+mn-ea"/>
              <a:cs typeface="Arial" panose="020B0604020202020204" pitchFamily="34" charset="0"/>
            </a:rPr>
            <a:t>Αγγλικά ή Γαλλικά ή Ιταλικά </a:t>
          </a:r>
          <a:r>
            <a:rPr lang="en-GB" sz="2000" kern="1200" dirty="0">
              <a:solidFill>
                <a:schemeClr val="tx2"/>
              </a:solidFill>
              <a:latin typeface="Comic Sans MS" panose="030F0702030302020204" pitchFamily="66" charset="0"/>
              <a:ea typeface="+mn-ea"/>
              <a:cs typeface="Arial" panose="020B0604020202020204" pitchFamily="34" charset="0"/>
            </a:rPr>
            <a:t>(</a:t>
          </a:r>
          <a:r>
            <a:rPr lang="el-GR" sz="2000" kern="1200" dirty="0">
              <a:solidFill>
                <a:schemeClr val="tx2"/>
              </a:solidFill>
              <a:latin typeface="Comic Sans MS" panose="030F0702030302020204" pitchFamily="66" charset="0"/>
              <a:ea typeface="+mn-ea"/>
              <a:cs typeface="Arial" panose="020B0604020202020204" pitchFamily="34" charset="0"/>
            </a:rPr>
            <a:t>8</a:t>
          </a:r>
          <a:r>
            <a:rPr lang="en-GB" sz="2000" kern="1200" dirty="0">
              <a:solidFill>
                <a:schemeClr val="tx2"/>
              </a:solidFill>
              <a:latin typeface="Comic Sans MS" panose="030F0702030302020204" pitchFamily="66" charset="0"/>
              <a:ea typeface="+mn-ea"/>
              <a:cs typeface="Arial" panose="020B0604020202020204" pitchFamily="34" charset="0"/>
            </a:rPr>
            <a:t>)</a:t>
          </a:r>
          <a:endParaRPr lang="el-GR" sz="2000" kern="1200" dirty="0">
            <a:solidFill>
              <a:schemeClr val="tx2"/>
            </a:solidFill>
            <a:latin typeface="Comic Sans MS" panose="030F0702030302020204" pitchFamily="66" charset="0"/>
            <a:ea typeface="+mn-ea"/>
            <a:cs typeface="Arial" panose="020B0604020202020204" pitchFamily="34" charset="0"/>
          </a:endParaRPr>
        </a:p>
        <a:p>
          <a:pPr marL="114300" lvl="1" indent="0" algn="l" defTabSz="666750">
            <a:lnSpc>
              <a:spcPct val="90000"/>
            </a:lnSpc>
            <a:spcBef>
              <a:spcPct val="0"/>
            </a:spcBef>
            <a:spcAft>
              <a:spcPct val="15000"/>
            </a:spcAft>
            <a:buNone/>
          </a:pPr>
          <a:r>
            <a:rPr lang="el-GR" sz="2000" kern="1200" dirty="0">
              <a:solidFill>
                <a:schemeClr val="tx2"/>
              </a:solidFill>
              <a:latin typeface="Comic Sans MS" panose="030F0702030302020204" pitchFamily="66" charset="0"/>
              <a:ea typeface="+mn-ea"/>
              <a:cs typeface="Arial" panose="020B0604020202020204" pitchFamily="34" charset="0"/>
            </a:rPr>
            <a:t>Εμπορικά – Μάρκετινγκ </a:t>
          </a:r>
          <a:r>
            <a:rPr lang="en-GB" sz="2000" kern="1200" dirty="0">
              <a:solidFill>
                <a:schemeClr val="tx2"/>
              </a:solidFill>
              <a:latin typeface="Comic Sans MS" panose="030F0702030302020204" pitchFamily="66" charset="0"/>
              <a:ea typeface="+mn-ea"/>
              <a:cs typeface="Arial" panose="020B0604020202020204" pitchFamily="34" charset="0"/>
            </a:rPr>
            <a:t>(</a:t>
          </a:r>
          <a:r>
            <a:rPr lang="el-GR" sz="2000" kern="1200" dirty="0">
              <a:solidFill>
                <a:schemeClr val="tx2"/>
              </a:solidFill>
              <a:latin typeface="Comic Sans MS" panose="030F0702030302020204" pitchFamily="66" charset="0"/>
              <a:ea typeface="+mn-ea"/>
              <a:cs typeface="Arial" panose="020B0604020202020204" pitchFamily="34" charset="0"/>
            </a:rPr>
            <a:t>8</a:t>
          </a:r>
          <a:r>
            <a:rPr lang="en-GB" sz="2000" kern="1200" dirty="0">
              <a:solidFill>
                <a:schemeClr val="tx2"/>
              </a:solidFill>
              <a:latin typeface="Comic Sans MS" panose="030F0702030302020204" pitchFamily="66" charset="0"/>
              <a:ea typeface="+mn-ea"/>
              <a:cs typeface="Arial" panose="020B0604020202020204" pitchFamily="34" charset="0"/>
            </a:rPr>
            <a:t>)</a:t>
          </a:r>
          <a:endParaRPr lang="el-GR" sz="2000" kern="1200" dirty="0">
            <a:solidFill>
              <a:schemeClr val="tx2"/>
            </a:solidFill>
            <a:latin typeface="Comic Sans MS" panose="030F0702030302020204" pitchFamily="66" charset="0"/>
            <a:ea typeface="+mn-ea"/>
            <a:cs typeface="Arial" panose="020B0604020202020204" pitchFamily="34" charset="0"/>
          </a:endParaRPr>
        </a:p>
      </dsp:txBody>
      <dsp:txXfrm rot="-5400000">
        <a:off x="2900528" y="2398287"/>
        <a:ext cx="5045953" cy="2043330"/>
      </dsp:txXfrm>
    </dsp:sp>
    <dsp:sp modelId="{94354C91-2B7D-453F-8F5B-5146C7A4F1FD}">
      <dsp:nvSpPr>
        <dsp:cNvPr id="0" name=""/>
        <dsp:cNvSpPr/>
      </dsp:nvSpPr>
      <dsp:spPr>
        <a:xfrm>
          <a:off x="0" y="2330725"/>
          <a:ext cx="2900527" cy="217845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solidFill>
                <a:schemeClr val="tx2"/>
              </a:solidFill>
              <a:latin typeface="Comic Sans MS" panose="030F0702030302020204" pitchFamily="66" charset="0"/>
              <a:ea typeface="+mn-ea"/>
              <a:cs typeface="Arial" panose="020B0604020202020204" pitchFamily="34" charset="0"/>
            </a:rPr>
            <a:t>Επιλεγόμενα Μαθήματα</a:t>
          </a:r>
          <a:r>
            <a:rPr lang="en-US" sz="2800" kern="1200" dirty="0">
              <a:solidFill>
                <a:schemeClr val="tx2"/>
              </a:solidFill>
              <a:latin typeface="Comic Sans MS" panose="030F0702030302020204" pitchFamily="66" charset="0"/>
              <a:ea typeface="+mn-ea"/>
              <a:cs typeface="Arial" panose="020B0604020202020204" pitchFamily="34" charset="0"/>
            </a:rPr>
            <a:t> </a:t>
          </a:r>
          <a:r>
            <a:rPr lang="el-GR" sz="2800" kern="1200" dirty="0">
              <a:solidFill>
                <a:schemeClr val="tx2"/>
              </a:solidFill>
              <a:latin typeface="Comic Sans MS" panose="030F0702030302020204" pitchFamily="66" charset="0"/>
              <a:ea typeface="+mn-ea"/>
              <a:cs typeface="Arial" panose="020B0604020202020204" pitchFamily="34" charset="0"/>
            </a:rPr>
            <a:t>1</a:t>
          </a:r>
        </a:p>
      </dsp:txBody>
      <dsp:txXfrm>
        <a:off x="106343" y="2437068"/>
        <a:ext cx="2687841" cy="19657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5056930" y="-1790236"/>
          <a:ext cx="1153365" cy="5294613"/>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l-GR" sz="2000" kern="1200" dirty="0">
              <a:solidFill>
                <a:schemeClr val="tx2"/>
              </a:solidFill>
              <a:latin typeface="Comic Sans MS" panose="030F0702030302020204" pitchFamily="66" charset="0"/>
              <a:ea typeface="+mn-ea"/>
              <a:cs typeface="Arial" panose="020B0604020202020204" pitchFamily="34" charset="0"/>
            </a:rPr>
            <a:t>Οικονομικά </a:t>
          </a:r>
          <a:r>
            <a:rPr lang="en-GB" sz="2000" kern="1200" dirty="0">
              <a:solidFill>
                <a:schemeClr val="tx2"/>
              </a:solidFill>
              <a:latin typeface="Comic Sans MS" panose="030F0702030302020204" pitchFamily="66" charset="0"/>
              <a:ea typeface="+mn-ea"/>
              <a:cs typeface="Arial" panose="020B0604020202020204" pitchFamily="34" charset="0"/>
            </a:rPr>
            <a:t>(</a:t>
          </a:r>
          <a:r>
            <a:rPr lang="el-GR" sz="2000" kern="1200" dirty="0">
              <a:solidFill>
                <a:schemeClr val="tx2"/>
              </a:solidFill>
              <a:latin typeface="Comic Sans MS" panose="030F0702030302020204" pitchFamily="66" charset="0"/>
              <a:ea typeface="+mn-ea"/>
              <a:cs typeface="Arial" panose="020B0604020202020204" pitchFamily="34" charset="0"/>
            </a:rPr>
            <a:t>7</a:t>
          </a:r>
          <a:r>
            <a:rPr lang="en-GB" sz="2000" kern="1200" dirty="0">
              <a:solidFill>
                <a:schemeClr val="tx2"/>
              </a:solidFill>
              <a:latin typeface="Comic Sans MS" panose="030F0702030302020204" pitchFamily="66" charset="0"/>
              <a:ea typeface="+mn-ea"/>
              <a:cs typeface="Arial" panose="020B0604020202020204" pitchFamily="34" charset="0"/>
            </a:rPr>
            <a:t>)</a:t>
          </a:r>
          <a:endParaRPr lang="el-GR" sz="2000" kern="1200" dirty="0">
            <a:solidFill>
              <a:schemeClr val="tx2"/>
            </a:solidFill>
            <a:latin typeface="Comic Sans MS" panose="030F0702030302020204" pitchFamily="66" charset="0"/>
            <a:ea typeface="+mn-ea"/>
            <a:cs typeface="Arial" panose="020B0604020202020204" pitchFamily="34" charset="0"/>
          </a:endParaRPr>
        </a:p>
        <a:p>
          <a:pPr marL="228600" lvl="1" indent="-228600" algn="l" defTabSz="889000">
            <a:lnSpc>
              <a:spcPct val="90000"/>
            </a:lnSpc>
            <a:spcBef>
              <a:spcPct val="0"/>
            </a:spcBef>
            <a:spcAft>
              <a:spcPct val="15000"/>
            </a:spcAft>
            <a:buChar char="•"/>
          </a:pPr>
          <a:r>
            <a:rPr lang="el-GR" sz="2000" kern="1200" dirty="0">
              <a:solidFill>
                <a:schemeClr val="tx2"/>
              </a:solidFill>
              <a:latin typeface="Comic Sans MS" panose="030F0702030302020204" pitchFamily="66" charset="0"/>
              <a:ea typeface="+mn-ea"/>
              <a:cs typeface="Arial" panose="020B0604020202020204" pitchFamily="34" charset="0"/>
            </a:rPr>
            <a:t>Αγγλικά </a:t>
          </a:r>
          <a:r>
            <a:rPr lang="en-GB" sz="2000" kern="1200" dirty="0">
              <a:solidFill>
                <a:schemeClr val="tx2"/>
              </a:solidFill>
              <a:latin typeface="Comic Sans MS" panose="030F0702030302020204" pitchFamily="66" charset="0"/>
              <a:ea typeface="+mn-ea"/>
              <a:cs typeface="Arial" panose="020B0604020202020204" pitchFamily="34" charset="0"/>
            </a:rPr>
            <a:t>(</a:t>
          </a:r>
          <a:r>
            <a:rPr lang="el-GR" sz="2000" kern="1200" dirty="0">
              <a:solidFill>
                <a:schemeClr val="tx2"/>
              </a:solidFill>
              <a:latin typeface="Comic Sans MS" panose="030F0702030302020204" pitchFamily="66" charset="0"/>
              <a:ea typeface="+mn-ea"/>
              <a:cs typeface="Arial" panose="020B0604020202020204" pitchFamily="34" charset="0"/>
            </a:rPr>
            <a:t>7</a:t>
          </a:r>
          <a:r>
            <a:rPr lang="en-GB" sz="2000" kern="1200" dirty="0">
              <a:solidFill>
                <a:schemeClr val="tx2"/>
              </a:solidFill>
              <a:latin typeface="Comic Sans MS" panose="030F0702030302020204" pitchFamily="66" charset="0"/>
              <a:ea typeface="+mn-ea"/>
              <a:cs typeface="Arial" panose="020B0604020202020204" pitchFamily="34" charset="0"/>
            </a:rPr>
            <a:t>)</a:t>
          </a:r>
          <a:r>
            <a:rPr lang="el-GR" sz="1400" kern="1200" dirty="0">
              <a:latin typeface="Comic Sans MS" panose="030F0702030302020204" pitchFamily="66" charset="0"/>
            </a:rPr>
            <a:t>	</a:t>
          </a:r>
        </a:p>
      </dsp:txBody>
      <dsp:txXfrm rot="-5400000">
        <a:off x="2986307" y="336690"/>
        <a:ext cx="5238310" cy="1040759"/>
      </dsp:txXfrm>
    </dsp:sp>
    <dsp:sp modelId="{2DA32674-03A1-44D2-9784-086788D170D1}">
      <dsp:nvSpPr>
        <dsp:cNvPr id="0" name=""/>
        <dsp:cNvSpPr/>
      </dsp:nvSpPr>
      <dsp:spPr>
        <a:xfrm>
          <a:off x="4043" y="217"/>
          <a:ext cx="2978219" cy="171142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solidFill>
                <a:schemeClr val="tx2"/>
              </a:solidFill>
              <a:latin typeface="Comic Sans MS" panose="030F0702030302020204" pitchFamily="66" charset="0"/>
              <a:ea typeface="+mn-ea"/>
              <a:cs typeface="Arial" panose="020B0604020202020204" pitchFamily="34" charset="0"/>
            </a:rPr>
            <a:t>Υποχρεωτικά Μαθήματα </a:t>
          </a:r>
          <a:r>
            <a:rPr lang="en-US" sz="2800" kern="1200" dirty="0">
              <a:solidFill>
                <a:schemeClr val="tx2"/>
              </a:solidFill>
              <a:latin typeface="Comic Sans MS" panose="030F0702030302020204" pitchFamily="66" charset="0"/>
              <a:ea typeface="+mn-ea"/>
              <a:cs typeface="Arial" panose="020B0604020202020204" pitchFamily="34" charset="0"/>
            </a:rPr>
            <a:t>2</a:t>
          </a:r>
          <a:endParaRPr lang="el-GR" sz="2800" kern="1200" dirty="0">
            <a:solidFill>
              <a:schemeClr val="tx2"/>
            </a:solidFill>
            <a:latin typeface="Comic Sans MS" panose="030F0702030302020204" pitchFamily="66" charset="0"/>
            <a:ea typeface="+mn-ea"/>
            <a:cs typeface="Arial" panose="020B0604020202020204" pitchFamily="34" charset="0"/>
          </a:endParaRPr>
        </a:p>
      </dsp:txBody>
      <dsp:txXfrm>
        <a:off x="87588" y="83762"/>
        <a:ext cx="2811129" cy="1544331"/>
      </dsp:txXfrm>
    </dsp:sp>
    <dsp:sp modelId="{5DAB53F4-0F38-4A56-B19E-F76D8D0D8FA9}">
      <dsp:nvSpPr>
        <dsp:cNvPr id="0" name=""/>
        <dsp:cNvSpPr/>
      </dsp:nvSpPr>
      <dsp:spPr>
        <a:xfrm rot="5400000">
          <a:off x="4084791" y="580511"/>
          <a:ext cx="3040594" cy="5294613"/>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l-GR" sz="2000" kern="1200" dirty="0">
              <a:solidFill>
                <a:schemeClr val="tx2"/>
              </a:solidFill>
              <a:latin typeface="Comic Sans MS" panose="030F0702030302020204" pitchFamily="66" charset="0"/>
              <a:ea typeface="+mn-ea"/>
              <a:cs typeface="Arial" panose="020B0604020202020204" pitchFamily="34" charset="0"/>
            </a:rPr>
            <a:t>Λογιστική </a:t>
          </a:r>
          <a:r>
            <a:rPr lang="en-GB" sz="2000" kern="1200" dirty="0">
              <a:solidFill>
                <a:schemeClr val="tx2"/>
              </a:solidFill>
              <a:latin typeface="Comic Sans MS" panose="030F0702030302020204" pitchFamily="66" charset="0"/>
              <a:ea typeface="+mn-ea"/>
              <a:cs typeface="Arial" panose="020B0604020202020204" pitchFamily="34" charset="0"/>
            </a:rPr>
            <a:t>(</a:t>
          </a:r>
          <a:r>
            <a:rPr lang="el-GR" sz="2000" kern="1200" dirty="0">
              <a:solidFill>
                <a:schemeClr val="tx2"/>
              </a:solidFill>
              <a:latin typeface="Comic Sans MS" panose="030F0702030302020204" pitchFamily="66" charset="0"/>
              <a:ea typeface="+mn-ea"/>
              <a:cs typeface="Arial" panose="020B0604020202020204" pitchFamily="34" charset="0"/>
            </a:rPr>
            <a:t>7</a:t>
          </a:r>
          <a:r>
            <a:rPr lang="en-GB" sz="2000" kern="1200" dirty="0">
              <a:solidFill>
                <a:schemeClr val="tx2"/>
              </a:solidFill>
              <a:latin typeface="Comic Sans MS" panose="030F0702030302020204" pitchFamily="66" charset="0"/>
              <a:ea typeface="+mn-ea"/>
              <a:cs typeface="Arial" panose="020B0604020202020204" pitchFamily="34" charset="0"/>
            </a:rPr>
            <a:t>)</a:t>
          </a:r>
          <a:endParaRPr lang="el-GR" sz="2000" kern="1200" dirty="0">
            <a:solidFill>
              <a:schemeClr val="tx2"/>
            </a:solidFill>
            <a:latin typeface="Comic Sans MS" panose="030F0702030302020204" pitchFamily="66" charset="0"/>
            <a:ea typeface="+mn-ea"/>
            <a:cs typeface="Arial" panose="020B0604020202020204" pitchFamily="34" charset="0"/>
          </a:endParaRPr>
        </a:p>
        <a:p>
          <a:pPr marL="228600" lvl="1" indent="-228600" algn="l" defTabSz="889000">
            <a:lnSpc>
              <a:spcPct val="90000"/>
            </a:lnSpc>
            <a:spcBef>
              <a:spcPct val="0"/>
            </a:spcBef>
            <a:spcAft>
              <a:spcPct val="15000"/>
            </a:spcAft>
            <a:buChar char="•"/>
          </a:pPr>
          <a:r>
            <a:rPr lang="el-GR" sz="2000" kern="1200" dirty="0">
              <a:solidFill>
                <a:schemeClr val="tx2"/>
              </a:solidFill>
              <a:latin typeface="Comic Sans MS" panose="030F0702030302020204" pitchFamily="66" charset="0"/>
              <a:ea typeface="+mn-ea"/>
              <a:cs typeface="Arial" panose="020B0604020202020204" pitchFamily="34" charset="0"/>
            </a:rPr>
            <a:t>Εμπορικά – Μάρκετινγκ</a:t>
          </a:r>
          <a:r>
            <a:rPr lang="el-CY" sz="2000" kern="1200" dirty="0">
              <a:solidFill>
                <a:schemeClr val="tx2"/>
              </a:solidFill>
              <a:latin typeface="Comic Sans MS" panose="030F0702030302020204" pitchFamily="66" charset="0"/>
              <a:ea typeface="+mn-ea"/>
              <a:cs typeface="Arial" panose="020B0604020202020204" pitchFamily="34" charset="0"/>
            </a:rPr>
            <a:t> </a:t>
          </a:r>
          <a:r>
            <a:rPr lang="en-GB" sz="2000" kern="1200" dirty="0">
              <a:solidFill>
                <a:schemeClr val="tx2"/>
              </a:solidFill>
              <a:latin typeface="Comic Sans MS" panose="030F0702030302020204" pitchFamily="66" charset="0"/>
              <a:ea typeface="+mn-ea"/>
              <a:cs typeface="Arial" panose="020B0604020202020204" pitchFamily="34" charset="0"/>
            </a:rPr>
            <a:t>(</a:t>
          </a:r>
          <a:r>
            <a:rPr lang="el-CY" sz="2000" kern="1200" dirty="0">
              <a:solidFill>
                <a:schemeClr val="tx2"/>
              </a:solidFill>
              <a:latin typeface="Comic Sans MS" panose="030F0702030302020204" pitchFamily="66" charset="0"/>
              <a:ea typeface="+mn-ea"/>
              <a:cs typeface="Arial" panose="020B0604020202020204" pitchFamily="34" charset="0"/>
            </a:rPr>
            <a:t>7</a:t>
          </a:r>
          <a:r>
            <a:rPr lang="en-GB" sz="2000" kern="1200" dirty="0">
              <a:solidFill>
                <a:schemeClr val="tx2"/>
              </a:solidFill>
              <a:latin typeface="Comic Sans MS" panose="030F0702030302020204" pitchFamily="66" charset="0"/>
              <a:ea typeface="+mn-ea"/>
              <a:cs typeface="Arial" panose="020B0604020202020204" pitchFamily="34" charset="0"/>
            </a:rPr>
            <a:t>)</a:t>
          </a:r>
          <a:endParaRPr lang="el-GR" sz="2000" kern="1200" dirty="0">
            <a:solidFill>
              <a:schemeClr val="tx2"/>
            </a:solidFill>
            <a:latin typeface="Comic Sans MS" panose="030F0702030302020204" pitchFamily="66" charset="0"/>
            <a:ea typeface="+mn-ea"/>
            <a:cs typeface="Arial" panose="020B0604020202020204" pitchFamily="34" charset="0"/>
          </a:endParaRPr>
        </a:p>
        <a:p>
          <a:pPr marL="228600" lvl="1" indent="-228600" algn="l" defTabSz="889000">
            <a:lnSpc>
              <a:spcPct val="90000"/>
            </a:lnSpc>
            <a:spcBef>
              <a:spcPct val="0"/>
            </a:spcBef>
            <a:spcAft>
              <a:spcPct val="15000"/>
            </a:spcAft>
            <a:buChar char="•"/>
          </a:pPr>
          <a:r>
            <a:rPr lang="el-GR" sz="2000" kern="1200" dirty="0">
              <a:solidFill>
                <a:schemeClr val="tx2"/>
              </a:solidFill>
              <a:latin typeface="Comic Sans MS" panose="030F0702030302020204" pitchFamily="66" charset="0"/>
              <a:ea typeface="+mn-ea"/>
              <a:cs typeface="Arial" panose="020B0604020202020204" pitchFamily="34" charset="0"/>
            </a:rPr>
            <a:t>Βιολογία </a:t>
          </a:r>
          <a:r>
            <a:rPr lang="en-GB" sz="2000" kern="1200" dirty="0">
              <a:solidFill>
                <a:schemeClr val="tx2"/>
              </a:solidFill>
              <a:latin typeface="Comic Sans MS" panose="030F0702030302020204" pitchFamily="66" charset="0"/>
              <a:ea typeface="+mn-ea"/>
              <a:cs typeface="Arial" panose="020B0604020202020204" pitchFamily="34" charset="0"/>
            </a:rPr>
            <a:t>(</a:t>
          </a:r>
          <a:r>
            <a:rPr lang="el-GR" sz="2000" kern="1200" dirty="0">
              <a:solidFill>
                <a:schemeClr val="tx2"/>
              </a:solidFill>
              <a:latin typeface="Comic Sans MS" panose="030F0702030302020204" pitchFamily="66" charset="0"/>
              <a:ea typeface="+mn-ea"/>
              <a:cs typeface="Arial" panose="020B0604020202020204" pitchFamily="34" charset="0"/>
            </a:rPr>
            <a:t>7</a:t>
          </a:r>
          <a:r>
            <a:rPr lang="en-GB" sz="2000" kern="1200" dirty="0">
              <a:solidFill>
                <a:schemeClr val="tx2"/>
              </a:solidFill>
              <a:latin typeface="Comic Sans MS" panose="030F0702030302020204" pitchFamily="66" charset="0"/>
              <a:ea typeface="+mn-ea"/>
              <a:cs typeface="Arial" panose="020B0604020202020204" pitchFamily="34" charset="0"/>
            </a:rPr>
            <a:t>)</a:t>
          </a:r>
          <a:endParaRPr lang="el-GR" sz="2000" kern="1200" dirty="0">
            <a:solidFill>
              <a:schemeClr val="tx2"/>
            </a:solidFill>
            <a:latin typeface="Comic Sans MS" panose="030F0702030302020204" pitchFamily="66" charset="0"/>
            <a:ea typeface="+mn-ea"/>
            <a:cs typeface="Arial" panose="020B0604020202020204" pitchFamily="34" charset="0"/>
          </a:endParaRPr>
        </a:p>
        <a:p>
          <a:pPr marL="228600" lvl="1" indent="-228600" algn="l" defTabSz="889000">
            <a:lnSpc>
              <a:spcPct val="90000"/>
            </a:lnSpc>
            <a:spcBef>
              <a:spcPct val="0"/>
            </a:spcBef>
            <a:spcAft>
              <a:spcPct val="15000"/>
            </a:spcAft>
            <a:buChar char="•"/>
          </a:pPr>
          <a:r>
            <a:rPr lang="el-GR" sz="2000" kern="1200" dirty="0">
              <a:solidFill>
                <a:schemeClr val="tx2"/>
              </a:solidFill>
              <a:latin typeface="Comic Sans MS" panose="030F0702030302020204" pitchFamily="66" charset="0"/>
              <a:ea typeface="+mn-ea"/>
              <a:cs typeface="Arial" panose="020B0604020202020204" pitchFamily="34" charset="0"/>
            </a:rPr>
            <a:t>Γαλλικά ή Ιταλικά </a:t>
          </a:r>
          <a:r>
            <a:rPr lang="en-GB" sz="2000" kern="1200" dirty="0">
              <a:solidFill>
                <a:schemeClr val="tx2"/>
              </a:solidFill>
              <a:latin typeface="Comic Sans MS" panose="030F0702030302020204" pitchFamily="66" charset="0"/>
              <a:ea typeface="+mn-ea"/>
              <a:cs typeface="Arial" panose="020B0604020202020204" pitchFamily="34" charset="0"/>
            </a:rPr>
            <a:t>(</a:t>
          </a:r>
          <a:r>
            <a:rPr lang="el-GR" sz="2000" kern="1200" dirty="0">
              <a:solidFill>
                <a:schemeClr val="tx2"/>
              </a:solidFill>
              <a:latin typeface="Comic Sans MS" panose="030F0702030302020204" pitchFamily="66" charset="0"/>
              <a:ea typeface="+mn-ea"/>
              <a:cs typeface="Arial" panose="020B0604020202020204" pitchFamily="34" charset="0"/>
            </a:rPr>
            <a:t>7</a:t>
          </a:r>
          <a:r>
            <a:rPr lang="en-GB" sz="2000" kern="1200" dirty="0">
              <a:solidFill>
                <a:schemeClr val="tx2"/>
              </a:solidFill>
              <a:latin typeface="Comic Sans MS" panose="030F0702030302020204" pitchFamily="66" charset="0"/>
              <a:ea typeface="+mn-ea"/>
              <a:cs typeface="Arial" panose="020B0604020202020204" pitchFamily="34" charset="0"/>
            </a:rPr>
            <a:t>)</a:t>
          </a:r>
          <a:endParaRPr lang="el-GR" sz="2000" kern="1200" dirty="0">
            <a:solidFill>
              <a:schemeClr val="tx2"/>
            </a:solidFill>
            <a:latin typeface="Comic Sans MS" panose="030F0702030302020204" pitchFamily="66" charset="0"/>
            <a:ea typeface="+mn-ea"/>
            <a:cs typeface="Arial" panose="020B0604020202020204" pitchFamily="34" charset="0"/>
          </a:endParaRPr>
        </a:p>
        <a:p>
          <a:pPr marL="228600" lvl="1" indent="-228600" algn="l" defTabSz="889000">
            <a:lnSpc>
              <a:spcPct val="90000"/>
            </a:lnSpc>
            <a:spcBef>
              <a:spcPct val="0"/>
            </a:spcBef>
            <a:spcAft>
              <a:spcPct val="15000"/>
            </a:spcAft>
            <a:buChar char="•"/>
          </a:pPr>
          <a:r>
            <a:rPr lang="el-GR" sz="2000" kern="1200" dirty="0">
              <a:solidFill>
                <a:schemeClr val="tx2"/>
              </a:solidFill>
              <a:latin typeface="Comic Sans MS" panose="030F0702030302020204" pitchFamily="66" charset="0"/>
              <a:ea typeface="+mn-ea"/>
              <a:cs typeface="Arial" panose="020B0604020202020204" pitchFamily="34" charset="0"/>
            </a:rPr>
            <a:t>Σχεδιασμός και Τεχνολογία </a:t>
          </a:r>
          <a:r>
            <a:rPr lang="en-GB" sz="2000" kern="1200" dirty="0">
              <a:solidFill>
                <a:schemeClr val="tx2"/>
              </a:solidFill>
              <a:latin typeface="Comic Sans MS" panose="030F0702030302020204" pitchFamily="66" charset="0"/>
              <a:ea typeface="+mn-ea"/>
              <a:cs typeface="Arial" panose="020B0604020202020204" pitchFamily="34" charset="0"/>
            </a:rPr>
            <a:t>(</a:t>
          </a:r>
          <a:r>
            <a:rPr lang="el-GR" sz="2000" kern="1200" dirty="0">
              <a:solidFill>
                <a:schemeClr val="tx2"/>
              </a:solidFill>
              <a:latin typeface="Comic Sans MS" panose="030F0702030302020204" pitchFamily="66" charset="0"/>
              <a:ea typeface="+mn-ea"/>
              <a:cs typeface="Arial" panose="020B0604020202020204" pitchFamily="34" charset="0"/>
            </a:rPr>
            <a:t>7</a:t>
          </a:r>
          <a:r>
            <a:rPr lang="en-GB" sz="2000" kern="1200" dirty="0">
              <a:solidFill>
                <a:schemeClr val="tx2"/>
              </a:solidFill>
              <a:latin typeface="Comic Sans MS" panose="030F0702030302020204" pitchFamily="66" charset="0"/>
              <a:ea typeface="+mn-ea"/>
              <a:cs typeface="Arial" panose="020B0604020202020204" pitchFamily="34" charset="0"/>
            </a:rPr>
            <a:t>)</a:t>
          </a:r>
          <a:endParaRPr lang="el-GR" sz="2000" kern="1200" dirty="0">
            <a:solidFill>
              <a:schemeClr val="tx2"/>
            </a:solidFill>
            <a:latin typeface="Comic Sans MS" panose="030F0702030302020204" pitchFamily="66" charset="0"/>
            <a:ea typeface="+mn-ea"/>
            <a:cs typeface="Arial" panose="020B0604020202020204" pitchFamily="34" charset="0"/>
          </a:endParaRPr>
        </a:p>
      </dsp:txBody>
      <dsp:txXfrm rot="-5400000">
        <a:off x="2957782" y="1855950"/>
        <a:ext cx="5146183" cy="2743734"/>
      </dsp:txXfrm>
    </dsp:sp>
    <dsp:sp modelId="{94354C91-2B7D-453F-8F5B-5146C7A4F1FD}">
      <dsp:nvSpPr>
        <dsp:cNvPr id="0" name=""/>
        <dsp:cNvSpPr/>
      </dsp:nvSpPr>
      <dsp:spPr>
        <a:xfrm>
          <a:off x="4043" y="2583167"/>
          <a:ext cx="2978219" cy="1441707"/>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solidFill>
                <a:schemeClr val="tx2"/>
              </a:solidFill>
              <a:latin typeface="Comic Sans MS" panose="030F0702030302020204" pitchFamily="66" charset="0"/>
              <a:ea typeface="+mn-ea"/>
              <a:cs typeface="Arial" panose="020B0604020202020204" pitchFamily="34" charset="0"/>
            </a:rPr>
            <a:t>Επιλεγόμενα Μαθήματα</a:t>
          </a:r>
          <a:r>
            <a:rPr lang="en-US" sz="2800" kern="1200" dirty="0">
              <a:solidFill>
                <a:schemeClr val="tx2"/>
              </a:solidFill>
              <a:latin typeface="Comic Sans MS" panose="030F0702030302020204" pitchFamily="66" charset="0"/>
              <a:ea typeface="+mn-ea"/>
              <a:cs typeface="Arial" panose="020B0604020202020204" pitchFamily="34" charset="0"/>
            </a:rPr>
            <a:t> </a:t>
          </a:r>
          <a:endParaRPr lang="el-GR" sz="2800" kern="1200" dirty="0">
            <a:solidFill>
              <a:schemeClr val="tx2"/>
            </a:solidFill>
            <a:latin typeface="Comic Sans MS" panose="030F0702030302020204" pitchFamily="66" charset="0"/>
            <a:ea typeface="+mn-ea"/>
            <a:cs typeface="Arial" panose="020B0604020202020204" pitchFamily="34" charset="0"/>
          </a:endParaRPr>
        </a:p>
      </dsp:txBody>
      <dsp:txXfrm>
        <a:off x="74421" y="2653545"/>
        <a:ext cx="2837463" cy="13009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F4550-95B7-4DC0-B502-1C6FF503B397}">
      <dsp:nvSpPr>
        <dsp:cNvPr id="0" name=""/>
        <dsp:cNvSpPr/>
      </dsp:nvSpPr>
      <dsp:spPr>
        <a:xfrm rot="5400000">
          <a:off x="5147791" y="-1873867"/>
          <a:ext cx="1598328" cy="5597134"/>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l-GR"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Θέματα Τέχνης </a:t>
          </a:r>
          <a:r>
            <a:rPr lang="en-GB"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a:t>
          </a:r>
          <a:r>
            <a:rPr lang="el-GR"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7</a:t>
          </a:r>
          <a:r>
            <a:rPr lang="en-GB"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a:t>
          </a:r>
          <a:r>
            <a:rPr lang="el-GR"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 </a:t>
          </a:r>
        </a:p>
        <a:p>
          <a:pPr marL="228600" lvl="1" indent="-228600" algn="l" defTabSz="889000">
            <a:lnSpc>
              <a:spcPct val="90000"/>
            </a:lnSpc>
            <a:spcBef>
              <a:spcPct val="0"/>
            </a:spcBef>
            <a:spcAft>
              <a:spcPct val="15000"/>
            </a:spcAft>
            <a:buChar char="•"/>
          </a:pPr>
          <a:r>
            <a:rPr lang="el-GR"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Θέατρο </a:t>
          </a:r>
          <a:r>
            <a:rPr lang="en-GB"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a:t>
          </a:r>
          <a:r>
            <a:rPr lang="el-GR"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7</a:t>
          </a:r>
          <a:r>
            <a:rPr lang="en-GB"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a:t>
          </a:r>
          <a:endParaRPr lang="el-GR"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endParaRPr>
        </a:p>
        <a:p>
          <a:pPr marL="228600" lvl="1" indent="-228600" algn="l" defTabSz="889000">
            <a:lnSpc>
              <a:spcPct val="90000"/>
            </a:lnSpc>
            <a:spcBef>
              <a:spcPct val="0"/>
            </a:spcBef>
            <a:spcAft>
              <a:spcPct val="15000"/>
            </a:spcAft>
            <a:buChar char="•"/>
          </a:pPr>
          <a:r>
            <a:rPr lang="el-GR"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Ιστορία </a:t>
          </a:r>
          <a:r>
            <a:rPr lang="en-GB"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a:t>
          </a:r>
          <a:r>
            <a:rPr lang="el-GR"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8</a:t>
          </a:r>
          <a:r>
            <a:rPr lang="en-GB"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a:t>
          </a:r>
          <a:endParaRPr lang="el-GR"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endParaRPr>
        </a:p>
      </dsp:txBody>
      <dsp:txXfrm rot="-5400000">
        <a:off x="3148388" y="203560"/>
        <a:ext cx="5519110" cy="1442280"/>
      </dsp:txXfrm>
    </dsp:sp>
    <dsp:sp modelId="{2DA32674-03A1-44D2-9784-086788D170D1}">
      <dsp:nvSpPr>
        <dsp:cNvPr id="0" name=""/>
        <dsp:cNvSpPr/>
      </dsp:nvSpPr>
      <dsp:spPr>
        <a:xfrm>
          <a:off x="84156" y="253"/>
          <a:ext cx="2980075" cy="198245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Υποχρεωτικά Μαθήματα (3</a:t>
          </a:r>
          <a:r>
            <a:rPr lang="en-US"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a:t>
          </a:r>
          <a:endPar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endParaRPr>
        </a:p>
      </dsp:txBody>
      <dsp:txXfrm>
        <a:off x="180931" y="97028"/>
        <a:ext cx="2786525" cy="1788902"/>
      </dsp:txXfrm>
    </dsp:sp>
    <dsp:sp modelId="{5DAB53F4-0F38-4A56-B19E-F76D8D0D8FA9}">
      <dsp:nvSpPr>
        <dsp:cNvPr id="0" name=""/>
        <dsp:cNvSpPr/>
      </dsp:nvSpPr>
      <dsp:spPr>
        <a:xfrm rot="5400000">
          <a:off x="4532717" y="393053"/>
          <a:ext cx="2774627" cy="559166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0" algn="l" defTabSz="889000">
            <a:lnSpc>
              <a:spcPct val="90000"/>
            </a:lnSpc>
            <a:spcBef>
              <a:spcPct val="0"/>
            </a:spcBef>
            <a:spcAft>
              <a:spcPct val="15000"/>
            </a:spcAft>
            <a:buNone/>
          </a:pPr>
          <a:endParaRPr lang="el-GR"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endParaRPr>
        </a:p>
        <a:p>
          <a:pPr marL="0" marR="0" lvl="1" indent="0" algn="l" defTabSz="914400" eaLnBrk="1" fontAlgn="auto" latinLnBrk="0" hangingPunct="1">
            <a:lnSpc>
              <a:spcPct val="100000"/>
            </a:lnSpc>
            <a:spcBef>
              <a:spcPct val="0"/>
            </a:spcBef>
            <a:spcAft>
              <a:spcPts val="0"/>
            </a:spcAft>
            <a:buClrTx/>
            <a:buSzTx/>
            <a:buFontTx/>
            <a:buNone/>
            <a:tabLst/>
            <a:defRPr/>
          </a:pPr>
          <a:r>
            <a:rPr lang="el-GR"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Ελεύθερο - Προοπτικό Σχέδιο</a:t>
          </a:r>
        </a:p>
        <a:p>
          <a:pPr marL="0" marR="0" lvl="1" indent="0" algn="l" defTabSz="914400" eaLnBrk="1" fontAlgn="auto" latinLnBrk="0" hangingPunct="1">
            <a:lnSpc>
              <a:spcPct val="100000"/>
            </a:lnSpc>
            <a:spcBef>
              <a:spcPct val="0"/>
            </a:spcBef>
            <a:spcAft>
              <a:spcPts val="0"/>
            </a:spcAft>
            <a:buClrTx/>
            <a:buSzTx/>
            <a:buFontTx/>
            <a:buNone/>
            <a:tabLst/>
            <a:defRPr/>
          </a:pPr>
          <a:r>
            <a:rPr lang="el-GR"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Αγγλικά ή Γαλλικά ή Ιταλικά</a:t>
          </a:r>
        </a:p>
      </dsp:txBody>
      <dsp:txXfrm rot="-5400000">
        <a:off x="3124197" y="1937019"/>
        <a:ext cx="5456222" cy="2503735"/>
      </dsp:txXfrm>
    </dsp:sp>
    <dsp:sp modelId="{94354C91-2B7D-453F-8F5B-5146C7A4F1FD}">
      <dsp:nvSpPr>
        <dsp:cNvPr id="0" name=""/>
        <dsp:cNvSpPr/>
      </dsp:nvSpPr>
      <dsp:spPr>
        <a:xfrm>
          <a:off x="135487" y="2201820"/>
          <a:ext cx="2974617" cy="209529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Επιλεγόμενα Μαθήματα</a:t>
          </a:r>
          <a:r>
            <a:rPr lang="en-US"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 </a:t>
          </a:r>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7</a:t>
          </a:r>
        </a:p>
      </dsp:txBody>
      <dsp:txXfrm>
        <a:off x="237771" y="2304104"/>
        <a:ext cx="2770049" cy="18907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4E45D-3F28-46B3-89A3-5D15DF5AC7EE}">
      <dsp:nvSpPr>
        <dsp:cNvPr id="0" name=""/>
        <dsp:cNvSpPr/>
      </dsp:nvSpPr>
      <dsp:spPr>
        <a:xfrm>
          <a:off x="0" y="0"/>
          <a:ext cx="3259566" cy="232025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kern="1200" dirty="0">
              <a:latin typeface="Comic Sans MS" panose="030F0702030302020204" pitchFamily="66" charset="0"/>
              <a:ea typeface="Arial Unicode MS" panose="020B0604020202020204" pitchFamily="34" charset="-128"/>
              <a:cs typeface="Arial Greek" panose="020B0604020202020204" pitchFamily="34" charset="0"/>
            </a:rPr>
            <a:t>Νέα Ελληνικά</a:t>
          </a:r>
          <a:endParaRPr lang="en-US" sz="2800" kern="1200" dirty="0">
            <a:latin typeface="Comic Sans MS" panose="030F0702030302020204" pitchFamily="66" charset="0"/>
            <a:ea typeface="Arial Unicode MS" panose="020B0604020202020204" pitchFamily="34" charset="-128"/>
            <a:cs typeface="Arial Greek" panose="020B0604020202020204" pitchFamily="34" charset="0"/>
          </a:endParaRPr>
        </a:p>
      </dsp:txBody>
      <dsp:txXfrm>
        <a:off x="0" y="0"/>
        <a:ext cx="3259566" cy="2320251"/>
      </dsp:txXfrm>
    </dsp:sp>
    <dsp:sp modelId="{F4EC4E40-16D9-4DD9-B330-E696F49498BB}">
      <dsp:nvSpPr>
        <dsp:cNvPr id="0" name=""/>
        <dsp:cNvSpPr/>
      </dsp:nvSpPr>
      <dsp:spPr>
        <a:xfrm>
          <a:off x="3581451" y="0"/>
          <a:ext cx="3867085" cy="232025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l-GR" sz="4100" kern="1200" dirty="0">
              <a:latin typeface="Comic Sans MS" panose="030F0702030302020204" pitchFamily="66" charset="0"/>
              <a:ea typeface="Arial Unicode MS" panose="020B0604020202020204" pitchFamily="34" charset="-128"/>
              <a:cs typeface="Arial Unicode MS" panose="020B0604020202020204" pitchFamily="34" charset="-128"/>
            </a:rPr>
            <a:t>+ </a:t>
          </a:r>
          <a:r>
            <a:rPr lang="el-GR" sz="2400" kern="1200" dirty="0">
              <a:latin typeface="Comic Sans MS" panose="030F0702030302020204" pitchFamily="66" charset="0"/>
              <a:ea typeface="Arial Unicode MS" panose="020B0604020202020204" pitchFamily="34" charset="-128"/>
              <a:cs typeface="Arial Unicode MS" panose="020B0604020202020204" pitchFamily="34" charset="-128"/>
            </a:rPr>
            <a:t>4 ΜΑΘΗΜΑΤΑ ΚΑΤΕΥΘΥΝΣΗΣ</a:t>
          </a:r>
          <a:endParaRPr lang="en-US" sz="2400" kern="1200" dirty="0">
            <a:latin typeface="Comic Sans MS" panose="030F0702030302020204" pitchFamily="66" charset="0"/>
            <a:ea typeface="Arial Unicode MS" panose="020B0604020202020204" pitchFamily="34" charset="-128"/>
            <a:cs typeface="Arial Unicode MS" panose="020B0604020202020204" pitchFamily="34" charset="-128"/>
          </a:endParaRPr>
        </a:p>
      </dsp:txBody>
      <dsp:txXfrm>
        <a:off x="3581451" y="0"/>
        <a:ext cx="3867085" cy="232025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1E96371-86CC-43BC-B7DF-E0E1E2722E9F}" type="datetimeFigureOut">
              <a:rPr lang="en-US" smtClean="0"/>
              <a:t>12/17/2024</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9F6F256-5C89-472F-8D82-7AA43B67B96B}" type="slidenum">
              <a:rPr lang="en-US" smtClean="0"/>
              <a:t>‹#›</a:t>
            </a:fld>
            <a:endParaRPr lang="en-US"/>
          </a:p>
        </p:txBody>
      </p:sp>
    </p:spTree>
    <p:extLst>
      <p:ext uri="{BB962C8B-B14F-4D97-AF65-F5344CB8AC3E}">
        <p14:creationId xmlns:p14="http://schemas.microsoft.com/office/powerpoint/2010/main" val="1756652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2CD65D-BD8D-4A63-AE43-6D2B5549E88E}" type="datetimeFigureOut">
              <a:rPr lang="en-GB" smtClean="0"/>
              <a:pPr/>
              <a:t>17/12/2024</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E5E452A-5B01-4DB1-A26D-28CDC76D42E3}" type="slidenum">
              <a:rPr lang="en-GB" smtClean="0"/>
              <a:pPr/>
              <a:t>‹#›</a:t>
            </a:fld>
            <a:endParaRPr lang="en-GB"/>
          </a:p>
        </p:txBody>
      </p:sp>
    </p:spTree>
    <p:extLst>
      <p:ext uri="{BB962C8B-B14F-4D97-AF65-F5344CB8AC3E}">
        <p14:creationId xmlns:p14="http://schemas.microsoft.com/office/powerpoint/2010/main" val="3383152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8E5E452A-5B01-4DB1-A26D-28CDC76D42E3}" type="slidenum">
              <a:rPr lang="en-GB" smtClean="0"/>
              <a:pPr/>
              <a:t>1</a:t>
            </a:fld>
            <a:endParaRPr lang="en-GB"/>
          </a:p>
        </p:txBody>
      </p:sp>
    </p:spTree>
    <p:extLst>
      <p:ext uri="{BB962C8B-B14F-4D97-AF65-F5344CB8AC3E}">
        <p14:creationId xmlns:p14="http://schemas.microsoft.com/office/powerpoint/2010/main" val="3055063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8E5E452A-5B01-4DB1-A26D-28CDC76D42E3}" type="slidenum">
              <a:rPr lang="en-GB" smtClean="0"/>
              <a:pPr/>
              <a:t>2</a:t>
            </a:fld>
            <a:endParaRPr lang="en-GB"/>
          </a:p>
        </p:txBody>
      </p:sp>
    </p:spTree>
    <p:extLst>
      <p:ext uri="{BB962C8B-B14F-4D97-AF65-F5344CB8AC3E}">
        <p14:creationId xmlns:p14="http://schemas.microsoft.com/office/powerpoint/2010/main" val="1634994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8E5E452A-5B01-4DB1-A26D-28CDC76D42E3}" type="slidenum">
              <a:rPr lang="en-GB" smtClean="0"/>
              <a:pPr/>
              <a:t>3</a:t>
            </a:fld>
            <a:endParaRPr lang="en-GB"/>
          </a:p>
        </p:txBody>
      </p:sp>
    </p:spTree>
    <p:extLst>
      <p:ext uri="{BB962C8B-B14F-4D97-AF65-F5344CB8AC3E}">
        <p14:creationId xmlns:p14="http://schemas.microsoft.com/office/powerpoint/2010/main" val="2783517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8E5E452A-5B01-4DB1-A26D-28CDC76D42E3}" type="slidenum">
              <a:rPr lang="en-GB" smtClean="0"/>
              <a:pPr/>
              <a:t>4</a:t>
            </a:fld>
            <a:endParaRPr lang="en-GB"/>
          </a:p>
        </p:txBody>
      </p:sp>
    </p:spTree>
    <p:extLst>
      <p:ext uri="{BB962C8B-B14F-4D97-AF65-F5344CB8AC3E}">
        <p14:creationId xmlns:p14="http://schemas.microsoft.com/office/powerpoint/2010/main" val="2102188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8E5E452A-5B01-4DB1-A26D-28CDC76D42E3}" type="slidenum">
              <a:rPr lang="en-GB" smtClean="0"/>
              <a:pPr/>
              <a:t>34</a:t>
            </a:fld>
            <a:endParaRPr lang="en-GB"/>
          </a:p>
        </p:txBody>
      </p:sp>
    </p:spTree>
    <p:extLst>
      <p:ext uri="{BB962C8B-B14F-4D97-AF65-F5344CB8AC3E}">
        <p14:creationId xmlns:p14="http://schemas.microsoft.com/office/powerpoint/2010/main" val="3698990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8E5E452A-5B01-4DB1-A26D-28CDC76D42E3}" type="slidenum">
              <a:rPr lang="en-GB" smtClean="0"/>
              <a:pPr/>
              <a:t>35</a:t>
            </a:fld>
            <a:endParaRPr lang="en-GB"/>
          </a:p>
        </p:txBody>
      </p:sp>
    </p:spTree>
    <p:extLst>
      <p:ext uri="{BB962C8B-B14F-4D97-AF65-F5344CB8AC3E}">
        <p14:creationId xmlns:p14="http://schemas.microsoft.com/office/powerpoint/2010/main" val="3955734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8E5E452A-5B01-4DB1-A26D-28CDC76D42E3}" type="slidenum">
              <a:rPr lang="en-GB" smtClean="0"/>
              <a:pPr/>
              <a:t>56</a:t>
            </a:fld>
            <a:endParaRPr lang="en-GB"/>
          </a:p>
        </p:txBody>
      </p:sp>
    </p:spTree>
    <p:extLst>
      <p:ext uri="{BB962C8B-B14F-4D97-AF65-F5344CB8AC3E}">
        <p14:creationId xmlns:p14="http://schemas.microsoft.com/office/powerpoint/2010/main" val="1561364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8E5E452A-5B01-4DB1-A26D-28CDC76D42E3}" type="slidenum">
              <a:rPr lang="en-GB" smtClean="0"/>
              <a:pPr/>
              <a:t>63</a:t>
            </a:fld>
            <a:endParaRPr lang="en-GB"/>
          </a:p>
        </p:txBody>
      </p:sp>
    </p:spTree>
    <p:extLst>
      <p:ext uri="{BB962C8B-B14F-4D97-AF65-F5344CB8AC3E}">
        <p14:creationId xmlns:p14="http://schemas.microsoft.com/office/powerpoint/2010/main" val="2180051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8E5E452A-5B01-4DB1-A26D-28CDC76D42E3}" type="slidenum">
              <a:rPr lang="en-GB" smtClean="0"/>
              <a:pPr/>
              <a:t>78</a:t>
            </a:fld>
            <a:endParaRPr lang="en-GB"/>
          </a:p>
        </p:txBody>
      </p:sp>
    </p:spTree>
    <p:extLst>
      <p:ext uri="{BB962C8B-B14F-4D97-AF65-F5344CB8AC3E}">
        <p14:creationId xmlns:p14="http://schemas.microsoft.com/office/powerpoint/2010/main" val="578579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50331F3E-0DE6-4AE0-BC97-BBE93493358F}" type="datetime1">
              <a:rPr lang="en-US" smtClean="0"/>
              <a:t>12/17/2024</a:t>
            </a:fld>
            <a:endParaRPr lang="en-US"/>
          </a:p>
        </p:txBody>
      </p:sp>
      <p:sp>
        <p:nvSpPr>
          <p:cNvPr id="5" name="Footer Placeholder 4"/>
          <p:cNvSpPr>
            <a:spLocks noGrp="1"/>
          </p:cNvSpPr>
          <p:nvPr>
            <p:ph type="ftr" sz="quarter" idx="11"/>
          </p:nvPr>
        </p:nvSpPr>
        <p:spPr>
          <a:xfrm>
            <a:off x="3623733" y="6117336"/>
            <a:ext cx="3609438" cy="365125"/>
          </a:xfrm>
        </p:spPr>
        <p:txBody>
          <a:bodyPr/>
          <a:lstStyle/>
          <a:p>
            <a:r>
              <a:rPr lang="el-GR"/>
              <a:t>ΥΣΕΑ -  15/11/2021</a:t>
            </a:r>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B6F15528-21DE-4FAA-801E-634DDDAF4B2B}"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8338849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4D0612-085F-44B7-9B74-1C079D2943EB}" type="datetime1">
              <a:rPr lang="en-US" smtClean="0"/>
              <a:t>12/17/2024</a:t>
            </a:fld>
            <a:endParaRPr lang="en-US"/>
          </a:p>
        </p:txBody>
      </p:sp>
      <p:sp>
        <p:nvSpPr>
          <p:cNvPr id="6" name="Footer Placeholder 5"/>
          <p:cNvSpPr>
            <a:spLocks noGrp="1"/>
          </p:cNvSpPr>
          <p:nvPr>
            <p:ph type="ftr" sz="quarter" idx="11"/>
          </p:nvPr>
        </p:nvSpPr>
        <p:spPr/>
        <p:txBody>
          <a:bodyPr/>
          <a:lstStyle/>
          <a:p>
            <a:r>
              <a:rPr lang="el-GR"/>
              <a:t>ΥΣΕΑ -  15/11/2021</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828724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4D0612-085F-44B7-9B74-1C079D2943EB}" type="datetime1">
              <a:rPr lang="en-US" smtClean="0"/>
              <a:t>12/17/2024</a:t>
            </a:fld>
            <a:endParaRPr lang="en-US"/>
          </a:p>
        </p:txBody>
      </p:sp>
      <p:sp>
        <p:nvSpPr>
          <p:cNvPr id="5" name="Footer Placeholder 4"/>
          <p:cNvSpPr>
            <a:spLocks noGrp="1"/>
          </p:cNvSpPr>
          <p:nvPr>
            <p:ph type="ftr" sz="quarter" idx="11"/>
          </p:nvPr>
        </p:nvSpPr>
        <p:spPr/>
        <p:txBody>
          <a:bodyPr/>
          <a:lstStyle/>
          <a:p>
            <a:r>
              <a:rPr lang="el-GR"/>
              <a:t>ΥΣΕΑ -  15/11/2021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733162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4D0612-085F-44B7-9B74-1C079D2943EB}" type="datetime1">
              <a:rPr lang="en-US" smtClean="0"/>
              <a:t>12/17/2024</a:t>
            </a:fld>
            <a:endParaRPr lang="en-US"/>
          </a:p>
        </p:txBody>
      </p:sp>
      <p:sp>
        <p:nvSpPr>
          <p:cNvPr id="5" name="Footer Placeholder 4"/>
          <p:cNvSpPr>
            <a:spLocks noGrp="1"/>
          </p:cNvSpPr>
          <p:nvPr>
            <p:ph type="ftr" sz="quarter" idx="11"/>
          </p:nvPr>
        </p:nvSpPr>
        <p:spPr/>
        <p:txBody>
          <a:bodyPr/>
          <a:lstStyle/>
          <a:p>
            <a:r>
              <a:rPr lang="el-GR"/>
              <a:t>ΥΣΕΑ -  15/11/2021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197430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4D0612-085F-44B7-9B74-1C079D2943EB}" type="datetime1">
              <a:rPr lang="en-US" smtClean="0"/>
              <a:t>12/17/2024</a:t>
            </a:fld>
            <a:endParaRPr lang="en-US"/>
          </a:p>
        </p:txBody>
      </p:sp>
      <p:sp>
        <p:nvSpPr>
          <p:cNvPr id="5" name="Footer Placeholder 4"/>
          <p:cNvSpPr>
            <a:spLocks noGrp="1"/>
          </p:cNvSpPr>
          <p:nvPr>
            <p:ph type="ftr" sz="quarter" idx="11"/>
          </p:nvPr>
        </p:nvSpPr>
        <p:spPr/>
        <p:txBody>
          <a:bodyPr/>
          <a:lstStyle/>
          <a:p>
            <a:r>
              <a:rPr lang="el-GR"/>
              <a:t>ΥΣΕΑ -  15/11/2021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131045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4D0612-085F-44B7-9B74-1C079D2943EB}" type="datetime1">
              <a:rPr lang="en-US" smtClean="0"/>
              <a:t>12/17/2024</a:t>
            </a:fld>
            <a:endParaRPr lang="en-US"/>
          </a:p>
        </p:txBody>
      </p:sp>
      <p:sp>
        <p:nvSpPr>
          <p:cNvPr id="5" name="Footer Placeholder 4"/>
          <p:cNvSpPr>
            <a:spLocks noGrp="1"/>
          </p:cNvSpPr>
          <p:nvPr>
            <p:ph type="ftr" sz="quarter" idx="11"/>
          </p:nvPr>
        </p:nvSpPr>
        <p:spPr/>
        <p:txBody>
          <a:bodyPr/>
          <a:lstStyle/>
          <a:p>
            <a:r>
              <a:rPr lang="el-GR"/>
              <a:t>ΥΣΕΑ -  15/11/2021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132834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4D0612-085F-44B7-9B74-1C079D2943EB}" type="datetime1">
              <a:rPr lang="en-US" smtClean="0"/>
              <a:t>12/17/2024</a:t>
            </a:fld>
            <a:endParaRPr lang="en-US"/>
          </a:p>
        </p:txBody>
      </p:sp>
      <p:sp>
        <p:nvSpPr>
          <p:cNvPr id="5" name="Footer Placeholder 4"/>
          <p:cNvSpPr>
            <a:spLocks noGrp="1"/>
          </p:cNvSpPr>
          <p:nvPr>
            <p:ph type="ftr" sz="quarter" idx="11"/>
          </p:nvPr>
        </p:nvSpPr>
        <p:spPr/>
        <p:txBody>
          <a:bodyPr/>
          <a:lstStyle/>
          <a:p>
            <a:r>
              <a:rPr lang="el-GR"/>
              <a:t>ΥΣΕΑ -  15/11/2021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818410"/>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4B6499-B092-495F-9198-5FA91C973706}" type="datetime1">
              <a:rPr lang="en-US" smtClean="0"/>
              <a:t>12/17/2024</a:t>
            </a:fld>
            <a:endParaRPr lang="en-US"/>
          </a:p>
        </p:txBody>
      </p:sp>
      <p:sp>
        <p:nvSpPr>
          <p:cNvPr id="5" name="Footer Placeholder 4"/>
          <p:cNvSpPr>
            <a:spLocks noGrp="1"/>
          </p:cNvSpPr>
          <p:nvPr>
            <p:ph type="ftr" sz="quarter" idx="11"/>
          </p:nvPr>
        </p:nvSpPr>
        <p:spPr/>
        <p:txBody>
          <a:bodyPr/>
          <a:lstStyle/>
          <a:p>
            <a:r>
              <a:rPr lang="el-GR"/>
              <a:t>ΥΣΕΑ -  15/11/2021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56888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C26F1A-70AB-44AA-B3CF-7C916A0C5781}" type="datetime1">
              <a:rPr lang="en-US" smtClean="0"/>
              <a:t>12/17/2024</a:t>
            </a:fld>
            <a:endParaRPr lang="en-US"/>
          </a:p>
        </p:txBody>
      </p:sp>
      <p:sp>
        <p:nvSpPr>
          <p:cNvPr id="5" name="Footer Placeholder 4"/>
          <p:cNvSpPr>
            <a:spLocks noGrp="1"/>
          </p:cNvSpPr>
          <p:nvPr>
            <p:ph type="ftr" sz="quarter" idx="11"/>
          </p:nvPr>
        </p:nvSpPr>
        <p:spPr/>
        <p:txBody>
          <a:bodyPr/>
          <a:lstStyle/>
          <a:p>
            <a:r>
              <a:rPr lang="el-GR"/>
              <a:t>ΥΣΕΑ -  15/11/2021</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875084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2D4AE635-FD15-4CE4-B9D1-0A6E9CF85EF6}" type="datetime1">
              <a:rPr lang="en-US" smtClean="0"/>
              <a:t>12/17/2024</a:t>
            </a:fld>
            <a:endParaRPr lang="en-US"/>
          </a:p>
        </p:txBody>
      </p:sp>
      <p:sp>
        <p:nvSpPr>
          <p:cNvPr id="5" name="Footer Placeholder 4"/>
          <p:cNvSpPr>
            <a:spLocks noGrp="1"/>
          </p:cNvSpPr>
          <p:nvPr>
            <p:ph type="ftr" sz="quarter" idx="11"/>
          </p:nvPr>
        </p:nvSpPr>
        <p:spPr>
          <a:xfrm>
            <a:off x="1972647" y="6108173"/>
            <a:ext cx="5314517" cy="365125"/>
          </a:xfrm>
        </p:spPr>
        <p:txBody>
          <a:bodyPr/>
          <a:lstStyle/>
          <a:p>
            <a:r>
              <a:rPr lang="el-GR"/>
              <a:t>ΥΣΕΑ -  15/11/2021</a:t>
            </a:r>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53177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895EE4-3856-435E-9A78-473AAEA0AE3B}" type="datetime1">
              <a:rPr lang="en-US" smtClean="0"/>
              <a:t>12/17/2024</a:t>
            </a:fld>
            <a:endParaRPr lang="en-US"/>
          </a:p>
        </p:txBody>
      </p:sp>
      <p:sp>
        <p:nvSpPr>
          <p:cNvPr id="5" name="Footer Placeholder 4"/>
          <p:cNvSpPr>
            <a:spLocks noGrp="1"/>
          </p:cNvSpPr>
          <p:nvPr>
            <p:ph type="ftr" sz="quarter" idx="11"/>
          </p:nvPr>
        </p:nvSpPr>
        <p:spPr/>
        <p:txBody>
          <a:bodyPr/>
          <a:lstStyle/>
          <a:p>
            <a:r>
              <a:rPr lang="el-GR"/>
              <a:t>ΥΣΕΑ -  15/11/2021</a:t>
            </a:r>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75181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4D0612-085F-44B7-9B74-1C079D2943EB}" type="datetime1">
              <a:rPr lang="en-US" smtClean="0"/>
              <a:t>12/17/2024</a:t>
            </a:fld>
            <a:endParaRPr lang="en-US"/>
          </a:p>
        </p:txBody>
      </p:sp>
      <p:sp>
        <p:nvSpPr>
          <p:cNvPr id="6" name="Footer Placeholder 5"/>
          <p:cNvSpPr>
            <a:spLocks noGrp="1"/>
          </p:cNvSpPr>
          <p:nvPr>
            <p:ph type="ftr" sz="quarter" idx="11"/>
          </p:nvPr>
        </p:nvSpPr>
        <p:spPr/>
        <p:txBody>
          <a:bodyPr/>
          <a:lstStyle/>
          <a:p>
            <a:r>
              <a:rPr lang="el-GR"/>
              <a:t>ΥΣΕΑ -  15/11/2021</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213259"/>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A7EEA9-3A77-4268-AC2D-9C38BCECB99F}" type="datetime1">
              <a:rPr lang="en-US" smtClean="0"/>
              <a:t>12/17/2024</a:t>
            </a:fld>
            <a:endParaRPr lang="en-US"/>
          </a:p>
        </p:txBody>
      </p:sp>
      <p:sp>
        <p:nvSpPr>
          <p:cNvPr id="8" name="Footer Placeholder 7"/>
          <p:cNvSpPr>
            <a:spLocks noGrp="1"/>
          </p:cNvSpPr>
          <p:nvPr>
            <p:ph type="ftr" sz="quarter" idx="11"/>
          </p:nvPr>
        </p:nvSpPr>
        <p:spPr/>
        <p:txBody>
          <a:bodyPr/>
          <a:lstStyle/>
          <a:p>
            <a:r>
              <a:rPr lang="el-GR"/>
              <a:t>ΥΣΕΑ -  15/11/2021</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6615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D3969C-F3A5-481B-9E8E-57382CDB19A3}" type="datetime1">
              <a:rPr lang="en-US" smtClean="0"/>
              <a:t>12/17/2024</a:t>
            </a:fld>
            <a:endParaRPr lang="en-US"/>
          </a:p>
        </p:txBody>
      </p:sp>
      <p:sp>
        <p:nvSpPr>
          <p:cNvPr id="4" name="Footer Placeholder 3"/>
          <p:cNvSpPr>
            <a:spLocks noGrp="1"/>
          </p:cNvSpPr>
          <p:nvPr>
            <p:ph type="ftr" sz="quarter" idx="11"/>
          </p:nvPr>
        </p:nvSpPr>
        <p:spPr/>
        <p:txBody>
          <a:bodyPr/>
          <a:lstStyle/>
          <a:p>
            <a:r>
              <a:rPr lang="el-GR"/>
              <a:t>ΥΣΕΑ -  15/11/2021</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08300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37D8F-E59D-4217-8183-E468CCD87519}" type="datetime1">
              <a:rPr lang="en-US" smtClean="0"/>
              <a:t>12/17/2024</a:t>
            </a:fld>
            <a:endParaRPr lang="en-US"/>
          </a:p>
        </p:txBody>
      </p:sp>
      <p:sp>
        <p:nvSpPr>
          <p:cNvPr id="3" name="Footer Placeholder 2"/>
          <p:cNvSpPr>
            <a:spLocks noGrp="1"/>
          </p:cNvSpPr>
          <p:nvPr>
            <p:ph type="ftr" sz="quarter" idx="11"/>
          </p:nvPr>
        </p:nvSpPr>
        <p:spPr/>
        <p:txBody>
          <a:bodyPr/>
          <a:lstStyle/>
          <a:p>
            <a:r>
              <a:rPr lang="el-GR"/>
              <a:t>ΥΣΕΑ -  15/11/2021</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27504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52BA64-EBFB-4A93-9831-D5DEE6C35A0A}" type="datetime1">
              <a:rPr lang="en-US" smtClean="0"/>
              <a:t>12/17/2024</a:t>
            </a:fld>
            <a:endParaRPr lang="en-US"/>
          </a:p>
        </p:txBody>
      </p:sp>
      <p:sp>
        <p:nvSpPr>
          <p:cNvPr id="6" name="Footer Placeholder 5"/>
          <p:cNvSpPr>
            <a:spLocks noGrp="1"/>
          </p:cNvSpPr>
          <p:nvPr>
            <p:ph type="ftr" sz="quarter" idx="11"/>
          </p:nvPr>
        </p:nvSpPr>
        <p:spPr/>
        <p:txBody>
          <a:bodyPr/>
          <a:lstStyle/>
          <a:p>
            <a:r>
              <a:rPr lang="el-GR"/>
              <a:t>ΥΣΕΑ -  15/11/2021</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02141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4D0612-085F-44B7-9B74-1C079D2943EB}" type="datetime1">
              <a:rPr lang="en-US" smtClean="0"/>
              <a:t>12/17/2024</a:t>
            </a:fld>
            <a:endParaRPr lang="en-US"/>
          </a:p>
        </p:txBody>
      </p:sp>
      <p:sp>
        <p:nvSpPr>
          <p:cNvPr id="6" name="Footer Placeholder 5"/>
          <p:cNvSpPr>
            <a:spLocks noGrp="1"/>
          </p:cNvSpPr>
          <p:nvPr>
            <p:ph type="ftr" sz="quarter" idx="11"/>
          </p:nvPr>
        </p:nvSpPr>
        <p:spPr/>
        <p:txBody>
          <a:bodyPr/>
          <a:lstStyle/>
          <a:p>
            <a:r>
              <a:rPr lang="el-GR"/>
              <a:t>ΥΣΕΑ -  15/11/2021</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814234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F4D0612-085F-44B7-9B74-1C079D2943EB}" type="datetime1">
              <a:rPr lang="en-US" smtClean="0"/>
              <a:t>12/17/2024</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l-GR"/>
              <a:t>ΥΣΕΑ -  15/11/2021</a:t>
            </a:r>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5234360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cid:image002.png@01CC7CF1.9C6CF290"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0.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cid:image002.png@01CC7CF1.9C6CF29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DC13EA-7939-5956-1316-1869704ED618}"/>
              </a:ext>
            </a:extLst>
          </p:cNvPr>
          <p:cNvPicPr>
            <a:picLocks noChangeAspect="1"/>
          </p:cNvPicPr>
          <p:nvPr/>
        </p:nvPicPr>
        <p:blipFill rotWithShape="1">
          <a:blip r:embed="rId4">
            <a:duotone>
              <a:schemeClr val="bg2">
                <a:shade val="45000"/>
                <a:satMod val="135000"/>
              </a:schemeClr>
              <a:prstClr val="white"/>
            </a:duotone>
            <a:alphaModFix amt="35000"/>
          </a:blip>
          <a:srcRect/>
          <a:stretch/>
        </p:blipFill>
        <p:spPr>
          <a:xfrm>
            <a:off x="13777" y="-4763"/>
            <a:ext cx="9143980" cy="6857990"/>
          </a:xfrm>
          <a:prstGeom prst="rect">
            <a:avLst/>
          </a:prstGeom>
        </p:spPr>
      </p:pic>
      <p:grpSp>
        <p:nvGrpSpPr>
          <p:cNvPr id="11" name="Group 10">
            <a:extLst>
              <a:ext uri="{FF2B5EF4-FFF2-40B4-BE49-F238E27FC236}">
                <a16:creationId xmlns:a16="http://schemas.microsoft.com/office/drawing/2014/main" id="{503816F2-40D5-4C23-AF57-063E392361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76" y="-4763"/>
            <a:ext cx="3761187" cy="6862763"/>
            <a:chOff x="2928938" y="-4763"/>
            <a:chExt cx="5014912" cy="6862763"/>
          </a:xfrm>
        </p:grpSpPr>
        <p:sp>
          <p:nvSpPr>
            <p:cNvPr id="8" name="Freeform 6">
              <a:extLst>
                <a:ext uri="{FF2B5EF4-FFF2-40B4-BE49-F238E27FC236}">
                  <a16:creationId xmlns:a16="http://schemas.microsoft.com/office/drawing/2014/main" id="{DBF222D0-66E9-48F8-B249-75AF858DF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CY"/>
            </a:p>
          </p:txBody>
        </p:sp>
        <p:sp>
          <p:nvSpPr>
            <p:cNvPr id="13" name="Freeform 7">
              <a:extLst>
                <a:ext uri="{FF2B5EF4-FFF2-40B4-BE49-F238E27FC236}">
                  <a16:creationId xmlns:a16="http://schemas.microsoft.com/office/drawing/2014/main" id="{5312FABD-B1AF-4E20-A8BF-0A6F0C42C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CY"/>
            </a:p>
          </p:txBody>
        </p:sp>
        <p:sp>
          <p:nvSpPr>
            <p:cNvPr id="9" name="Freeform 9">
              <a:extLst>
                <a:ext uri="{FF2B5EF4-FFF2-40B4-BE49-F238E27FC236}">
                  <a16:creationId xmlns:a16="http://schemas.microsoft.com/office/drawing/2014/main" id="{E6E2E6E5-F3C0-4B1A-8CEF-1F057A280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CY"/>
            </a:p>
          </p:txBody>
        </p:sp>
        <p:sp>
          <p:nvSpPr>
            <p:cNvPr id="15" name="Freeform 10">
              <a:extLst>
                <a:ext uri="{FF2B5EF4-FFF2-40B4-BE49-F238E27FC236}">
                  <a16:creationId xmlns:a16="http://schemas.microsoft.com/office/drawing/2014/main" id="{850A45DB-9259-4551-88A8-0D3D3E4FD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CY"/>
            </a:p>
          </p:txBody>
        </p:sp>
        <p:sp>
          <p:nvSpPr>
            <p:cNvPr id="19" name="Freeform 11">
              <a:extLst>
                <a:ext uri="{FF2B5EF4-FFF2-40B4-BE49-F238E27FC236}">
                  <a16:creationId xmlns:a16="http://schemas.microsoft.com/office/drawing/2014/main" id="{615A3848-AC67-4C67-A516-2823179F0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CY"/>
            </a:p>
          </p:txBody>
        </p:sp>
        <p:sp>
          <p:nvSpPr>
            <p:cNvPr id="17" name="Freeform 12">
              <a:extLst>
                <a:ext uri="{FF2B5EF4-FFF2-40B4-BE49-F238E27FC236}">
                  <a16:creationId xmlns:a16="http://schemas.microsoft.com/office/drawing/2014/main" id="{13BA5F40-CE6A-44DD-BBCE-EA36A12F3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CY"/>
            </a:p>
          </p:txBody>
        </p:sp>
      </p:grpSp>
      <p:sp>
        <p:nvSpPr>
          <p:cNvPr id="2" name="Title 1">
            <a:extLst>
              <a:ext uri="{FF2B5EF4-FFF2-40B4-BE49-F238E27FC236}">
                <a16:creationId xmlns:a16="http://schemas.microsoft.com/office/drawing/2014/main" id="{335527D4-B45D-098B-5188-23EEEC2E13C0}"/>
              </a:ext>
            </a:extLst>
          </p:cNvPr>
          <p:cNvSpPr>
            <a:spLocks noGrp="1"/>
          </p:cNvSpPr>
          <p:nvPr>
            <p:ph type="ctrTitle"/>
          </p:nvPr>
        </p:nvSpPr>
        <p:spPr>
          <a:xfrm>
            <a:off x="1020697" y="140639"/>
            <a:ext cx="7805736" cy="3539067"/>
          </a:xfrm>
        </p:spPr>
        <p:txBody>
          <a:bodyPr>
            <a:normAutofit/>
          </a:bodyPr>
          <a:lstStyle/>
          <a:p>
            <a:r>
              <a:rPr lang="el-CY" dirty="0">
                <a:latin typeface="Comic Sans MS" panose="030F0702030302020204" pitchFamily="66" charset="0"/>
                <a:cs typeface="Arial" panose="020B0604020202020204" pitchFamily="34" charset="0"/>
              </a:rPr>
              <a:t>ΠΩΣ ΝΑ ΕΠΙΛΕΞΩ ΜΑΘΗΜΑΤΑ ΓΙΑ ΤΗΝ Β’ ΛΥΚΕΙΟΥ</a:t>
            </a:r>
            <a:endParaRPr lang="en-CY" dirty="0">
              <a:latin typeface="Comic Sans MS" panose="030F0702030302020204" pitchFamily="66" charset="0"/>
              <a:cs typeface="Arial" panose="020B0604020202020204" pitchFamily="34" charset="0"/>
            </a:endParaRPr>
          </a:p>
        </p:txBody>
      </p:sp>
      <p:sp>
        <p:nvSpPr>
          <p:cNvPr id="5" name="Slide Number Placeholder 4">
            <a:extLst>
              <a:ext uri="{FF2B5EF4-FFF2-40B4-BE49-F238E27FC236}">
                <a16:creationId xmlns:a16="http://schemas.microsoft.com/office/drawing/2014/main" id="{B27D8265-7159-3F8B-C002-AC77E87F3044}"/>
              </a:ext>
            </a:extLst>
          </p:cNvPr>
          <p:cNvSpPr>
            <a:spLocks noGrp="1"/>
          </p:cNvSpPr>
          <p:nvPr>
            <p:ph type="sldNum" sz="quarter" idx="12"/>
          </p:nvPr>
        </p:nvSpPr>
        <p:spPr>
          <a:xfrm>
            <a:off x="8213892" y="5883275"/>
            <a:ext cx="413375" cy="365125"/>
          </a:xfrm>
        </p:spPr>
        <p:txBody>
          <a:bodyPr>
            <a:normAutofit/>
          </a:bodyPr>
          <a:lstStyle/>
          <a:p>
            <a:pPr>
              <a:spcAft>
                <a:spcPts val="600"/>
              </a:spcAft>
            </a:pPr>
            <a:fld id="{B6F15528-21DE-4FAA-801E-634DDDAF4B2B}" type="slidenum">
              <a:rPr lang="en-US"/>
              <a:pPr>
                <a:spcAft>
                  <a:spcPts val="600"/>
                </a:spcAft>
              </a:pPr>
              <a:t>1</a:t>
            </a:fld>
            <a:endParaRPr lang="en-US"/>
          </a:p>
        </p:txBody>
      </p:sp>
      <p:sp>
        <p:nvSpPr>
          <p:cNvPr id="6" name="Subtitle 5">
            <a:extLst>
              <a:ext uri="{FF2B5EF4-FFF2-40B4-BE49-F238E27FC236}">
                <a16:creationId xmlns:a16="http://schemas.microsoft.com/office/drawing/2014/main" id="{19298C6B-9F67-4555-6D0E-2881750FD8E5}"/>
              </a:ext>
            </a:extLst>
          </p:cNvPr>
          <p:cNvSpPr txBox="1">
            <a:spLocks noGrp="1"/>
          </p:cNvSpPr>
          <p:nvPr>
            <p:ph type="subTitle" idx="1"/>
          </p:nvPr>
        </p:nvSpPr>
        <p:spPr>
          <a:xfrm>
            <a:off x="3790749" y="5083056"/>
            <a:ext cx="5240337" cy="1954381"/>
          </a:xfrm>
          <a:prstGeom prst="rect">
            <a:avLst/>
          </a:prstGeom>
          <a:noFill/>
        </p:spPr>
        <p:txBody>
          <a:bodyPr wrap="square" rtlCol="0">
            <a:spAutoFit/>
          </a:bodyPr>
          <a:lstStyle/>
          <a:p>
            <a:pPr algn="r"/>
            <a:r>
              <a:rPr lang="el-CY" sz="2000" b="1" dirty="0">
                <a:latin typeface="Comic Sans MS" panose="030F0702030302020204" pitchFamily="66" charset="0"/>
                <a:cs typeface="Arial Greek" panose="020B0604020202020204" pitchFamily="34" charset="0"/>
              </a:rPr>
              <a:t>Έλενα Κουμενή Παπαζαχαρίου</a:t>
            </a:r>
            <a:endParaRPr lang="el-GR" sz="2000" b="1" dirty="0">
              <a:latin typeface="Comic Sans MS" panose="030F0702030302020204" pitchFamily="66" charset="0"/>
              <a:cs typeface="Arial Greek" panose="020B0604020202020204" pitchFamily="34" charset="0"/>
            </a:endParaRPr>
          </a:p>
          <a:p>
            <a:pPr algn="r"/>
            <a:r>
              <a:rPr lang="el-GR" sz="2000" b="1" dirty="0">
                <a:latin typeface="Comic Sans MS" panose="030F0702030302020204" pitchFamily="66" charset="0"/>
                <a:cs typeface="Arial Greek" panose="020B0604020202020204" pitchFamily="34" charset="0"/>
              </a:rPr>
              <a:t>Καθηγήτρια Συμβουλευτικής και Επαγγελματικής Αγωγής</a:t>
            </a:r>
            <a:endParaRPr lang="en-GB" sz="2000" b="1" dirty="0">
              <a:latin typeface="Comic Sans MS" panose="030F0702030302020204" pitchFamily="66" charset="0"/>
              <a:cs typeface="Arial Greek" panose="020B0604020202020204" pitchFamily="34" charset="0"/>
            </a:endParaRPr>
          </a:p>
          <a:p>
            <a:r>
              <a:rPr lang="el-GR" sz="1500" dirty="0">
                <a:latin typeface="Comic Sans MS" panose="030F0702030302020204" pitchFamily="66" charset="0"/>
                <a:cs typeface="Arial Greek" panose="020B0604020202020204" pitchFamily="34" charset="0"/>
              </a:rPr>
              <a:t>Σχολική Χρονιά 202</a:t>
            </a:r>
            <a:r>
              <a:rPr lang="en-GB" sz="1500" dirty="0">
                <a:latin typeface="Comic Sans MS" panose="030F0702030302020204" pitchFamily="66" charset="0"/>
                <a:cs typeface="Arial Greek" panose="020B0604020202020204" pitchFamily="34" charset="0"/>
              </a:rPr>
              <a:t>4</a:t>
            </a:r>
            <a:r>
              <a:rPr lang="el-GR" sz="1500" dirty="0">
                <a:latin typeface="Comic Sans MS" panose="030F0702030302020204" pitchFamily="66" charset="0"/>
                <a:cs typeface="Arial Greek" panose="020B0604020202020204" pitchFamily="34" charset="0"/>
              </a:rPr>
              <a:t>-202</a:t>
            </a:r>
            <a:r>
              <a:rPr lang="en-GB" sz="1500" dirty="0">
                <a:latin typeface="Comic Sans MS" panose="030F0702030302020204" pitchFamily="66" charset="0"/>
                <a:cs typeface="Arial Greek" panose="020B0604020202020204" pitchFamily="34" charset="0"/>
              </a:rPr>
              <a:t>5</a:t>
            </a:r>
            <a:endParaRPr lang="el-GR" sz="1500" dirty="0">
              <a:latin typeface="Comic Sans MS" panose="030F0702030302020204" pitchFamily="66" charset="0"/>
              <a:cs typeface="Arial Greek" panose="020B0604020202020204" pitchFamily="34" charset="0"/>
            </a:endParaRPr>
          </a:p>
          <a:p>
            <a:pPr algn="r"/>
            <a:endParaRPr lang="el-GR" sz="2000" b="1" dirty="0">
              <a:latin typeface="Comic Sans MS" panose="030F0702030302020204" pitchFamily="66" charset="0"/>
              <a:cs typeface="Arial Greek" panose="020B0604020202020204" pitchFamily="34" charset="0"/>
            </a:endParaRPr>
          </a:p>
        </p:txBody>
      </p:sp>
      <p:pic>
        <p:nvPicPr>
          <p:cNvPr id="3" name="Picture 2">
            <a:extLst>
              <a:ext uri="{FF2B5EF4-FFF2-40B4-BE49-F238E27FC236}">
                <a16:creationId xmlns:a16="http://schemas.microsoft.com/office/drawing/2014/main" id="{331B00C0-AC76-B549-9B79-8B9099E42FA5}"/>
              </a:ext>
            </a:extLst>
          </p:cNvPr>
          <p:cNvPicPr>
            <a:picLocks noChangeAspect="1"/>
          </p:cNvPicPr>
          <p:nvPr/>
        </p:nvPicPr>
        <p:blipFill>
          <a:blip r:embed="rId5" r:link="rId6" cstate="print">
            <a:extLst>
              <a:ext uri="{28A0092B-C50C-407E-A947-70E740481C1C}">
                <a14:useLocalDpi xmlns:a14="http://schemas.microsoft.com/office/drawing/2010/main" val="0"/>
              </a:ext>
            </a:extLst>
          </a:blip>
          <a:srcRect b="16396"/>
          <a:stretch>
            <a:fillRect/>
          </a:stretch>
        </p:blipFill>
        <p:spPr bwMode="auto">
          <a:xfrm>
            <a:off x="8123303" y="15864"/>
            <a:ext cx="999000" cy="1056331"/>
          </a:xfrm>
          <a:prstGeom prst="rect">
            <a:avLst/>
          </a:prstGeom>
          <a:noFill/>
          <a:ln>
            <a:noFill/>
          </a:ln>
        </p:spPr>
      </p:pic>
    </p:spTree>
    <p:extLst>
      <p:ext uri="{BB962C8B-B14F-4D97-AF65-F5344CB8AC3E}">
        <p14:creationId xmlns:p14="http://schemas.microsoft.com/office/powerpoint/2010/main" val="14780077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432" y="0"/>
            <a:ext cx="7704667" cy="1981200"/>
          </a:xfrm>
        </p:spPr>
        <p:txBody>
          <a:bodyPr/>
          <a:lstStyle/>
          <a:p>
            <a:r>
              <a:rPr lang="el-GR" dirty="0">
                <a:latin typeface="Comic Sans MS" panose="030F0702030302020204" pitchFamily="66" charset="0"/>
              </a:rPr>
              <a:t>1</a:t>
            </a:r>
            <a:r>
              <a:rPr lang="el-GR" baseline="30000" dirty="0">
                <a:latin typeface="Comic Sans MS" panose="030F0702030302020204" pitchFamily="66" charset="0"/>
              </a:rPr>
              <a:t>η</a:t>
            </a:r>
            <a:r>
              <a:rPr lang="el-GR" dirty="0">
                <a:latin typeface="Comic Sans MS" panose="030F0702030302020204" pitchFamily="66" charset="0"/>
              </a:rPr>
              <a:t> ΟΜΠ</a:t>
            </a:r>
          </a:p>
        </p:txBody>
      </p:sp>
      <p:sp>
        <p:nvSpPr>
          <p:cNvPr id="3" name="Content Placeholder 2"/>
          <p:cNvSpPr>
            <a:spLocks noGrp="1"/>
          </p:cNvSpPr>
          <p:nvPr>
            <p:ph idx="1"/>
          </p:nvPr>
        </p:nvSpPr>
        <p:spPr>
          <a:xfrm>
            <a:off x="982133" y="2667000"/>
            <a:ext cx="7933267" cy="3429000"/>
          </a:xfrm>
        </p:spPr>
        <p:txBody>
          <a:bodyPr>
            <a:normAutofit fontScale="47500" lnSpcReduction="20000"/>
          </a:bodyPr>
          <a:lstStyle/>
          <a:p>
            <a:pPr marL="0" indent="0">
              <a:buNone/>
            </a:pPr>
            <a:r>
              <a:rPr lang="el-GR" sz="3500" dirty="0">
                <a:solidFill>
                  <a:schemeClr val="tx1"/>
                </a:solidFill>
                <a:latin typeface="Comic Sans MS" panose="030F0702030302020204" pitchFamily="66" charset="0"/>
                <a:cs typeface="Arial Greek" panose="020B0604020202020204" pitchFamily="34" charset="0"/>
              </a:rPr>
              <a:t> </a:t>
            </a:r>
            <a:r>
              <a:rPr lang="el-GR" sz="3500" b="1" u="sng" dirty="0">
                <a:solidFill>
                  <a:srgbClr val="0070C0"/>
                </a:solidFill>
                <a:latin typeface="Comic Sans MS" panose="030F0702030302020204" pitchFamily="66" charset="0"/>
                <a:cs typeface="Arial Greek" panose="020B0604020202020204" pitchFamily="34" charset="0"/>
              </a:rPr>
              <a:t>Ιστορία  – Λατινικά- Αγγλικά-Γαλλικά (Μαθ κκ – Νέα)</a:t>
            </a:r>
            <a:endParaRPr lang="el-CY" sz="3500" b="1" u="sng" dirty="0">
              <a:solidFill>
                <a:srgbClr val="0070C0"/>
              </a:solidFill>
              <a:latin typeface="Comic Sans MS" panose="030F0702030302020204" pitchFamily="66" charset="0"/>
              <a:cs typeface="Arial Greek" panose="020B0604020202020204" pitchFamily="34" charset="0"/>
            </a:endParaRPr>
          </a:p>
          <a:p>
            <a:pPr marL="0" indent="0">
              <a:buNone/>
            </a:pPr>
            <a:endParaRPr lang="el-GR" sz="3500" b="1" u="sng" dirty="0">
              <a:solidFill>
                <a:srgbClr val="0070C0"/>
              </a:solidFill>
              <a:latin typeface="Comic Sans MS" panose="030F0702030302020204" pitchFamily="66" charset="0"/>
              <a:cs typeface="Arial Greek" panose="020B0604020202020204" pitchFamily="34" charset="0"/>
            </a:endParaRPr>
          </a:p>
          <a:p>
            <a:r>
              <a:rPr lang="el-GR" sz="3500" dirty="0">
                <a:solidFill>
                  <a:schemeClr val="tx1"/>
                </a:solidFill>
                <a:latin typeface="Comic Sans MS" panose="030F0702030302020204" pitchFamily="66" charset="0"/>
                <a:cs typeface="Arial Greek" panose="020B0604020202020204" pitchFamily="34" charset="0"/>
              </a:rPr>
              <a:t>Αγγλική Φιλολογία</a:t>
            </a:r>
          </a:p>
          <a:p>
            <a:r>
              <a:rPr lang="el-GR" sz="3500" dirty="0">
                <a:solidFill>
                  <a:schemeClr val="tx1"/>
                </a:solidFill>
                <a:latin typeface="Comic Sans MS" panose="030F0702030302020204" pitchFamily="66" charset="0"/>
                <a:cs typeface="Arial Greek" panose="020B0604020202020204" pitchFamily="34" charset="0"/>
              </a:rPr>
              <a:t>Γαλλική Φιλολογία</a:t>
            </a:r>
          </a:p>
          <a:p>
            <a:r>
              <a:rPr lang="el-GR" sz="3500" dirty="0">
                <a:solidFill>
                  <a:schemeClr val="tx1"/>
                </a:solidFill>
                <a:latin typeface="Comic Sans MS" panose="030F0702030302020204" pitchFamily="66" charset="0"/>
                <a:cs typeface="Arial Greek" panose="020B0604020202020204" pitchFamily="34" charset="0"/>
              </a:rPr>
              <a:t>Δημοσιογραφία</a:t>
            </a:r>
          </a:p>
          <a:p>
            <a:r>
              <a:rPr lang="el-GR" sz="3500" dirty="0">
                <a:solidFill>
                  <a:schemeClr val="tx1"/>
                </a:solidFill>
                <a:latin typeface="Comic Sans MS" panose="030F0702030302020204" pitchFamily="66" charset="0"/>
                <a:cs typeface="Arial Greek" panose="020B0604020202020204" pitchFamily="34" charset="0"/>
              </a:rPr>
              <a:t>Κοινωνικών και Πολιτικών Επιστημών </a:t>
            </a:r>
          </a:p>
          <a:p>
            <a:r>
              <a:rPr lang="el-GR" sz="3500" dirty="0">
                <a:solidFill>
                  <a:schemeClr val="tx1"/>
                </a:solidFill>
                <a:latin typeface="Comic Sans MS" panose="030F0702030302020204" pitchFamily="66" charset="0"/>
                <a:cs typeface="Arial Greek" panose="020B0604020202020204" pitchFamily="34" charset="0"/>
              </a:rPr>
              <a:t>Διεθνών και Ευρωπαϊκών Σπουδών</a:t>
            </a:r>
          </a:p>
          <a:p>
            <a:r>
              <a:rPr lang="el-GR" sz="3500" dirty="0">
                <a:solidFill>
                  <a:schemeClr val="tx1"/>
                </a:solidFill>
                <a:latin typeface="Comic Sans MS" panose="030F0702030302020204" pitchFamily="66" charset="0"/>
                <a:cs typeface="Arial Greek" panose="020B0604020202020204" pitchFamily="34" charset="0"/>
              </a:rPr>
              <a:t>Παιδαγωγικά</a:t>
            </a:r>
          </a:p>
          <a:p>
            <a:r>
              <a:rPr lang="el-GR" sz="3500" dirty="0">
                <a:solidFill>
                  <a:schemeClr val="tx1"/>
                </a:solidFill>
                <a:latin typeface="Comic Sans MS" panose="030F0702030302020204" pitchFamily="66" charset="0"/>
                <a:cs typeface="Arial Greek" panose="020B0604020202020204" pitchFamily="34" charset="0"/>
              </a:rPr>
              <a:t>Ψυχολογία</a:t>
            </a:r>
          </a:p>
          <a:p>
            <a:r>
              <a:rPr lang="el-GR" sz="3500" dirty="0" err="1">
                <a:solidFill>
                  <a:schemeClr val="tx1"/>
                </a:solidFill>
                <a:latin typeface="Comic Sans MS" panose="030F0702030302020204" pitchFamily="66" charset="0"/>
                <a:cs typeface="Arial Greek" panose="020B0604020202020204" pitchFamily="34" charset="0"/>
              </a:rPr>
              <a:t>Λογοθεραπεία</a:t>
            </a:r>
            <a:r>
              <a:rPr lang="el-GR" sz="3500" dirty="0">
                <a:solidFill>
                  <a:schemeClr val="tx1"/>
                </a:solidFill>
                <a:latin typeface="Comic Sans MS" panose="030F0702030302020204" pitchFamily="66" charset="0"/>
                <a:cs typeface="Arial Greek" panose="020B0604020202020204" pitchFamily="34" charset="0"/>
              </a:rPr>
              <a:t> </a:t>
            </a:r>
          </a:p>
          <a:p>
            <a:endParaRPr lang="el-GR" dirty="0">
              <a:latin typeface="Comic Sans MS" panose="030F0702030302020204" pitchFamily="66" charset="0"/>
            </a:endParaRPr>
          </a:p>
          <a:p>
            <a:pPr marL="0" indent="0">
              <a:buNone/>
            </a:pPr>
            <a:endParaRPr lang="el-GR" dirty="0">
              <a:latin typeface="Comic Sans MS" panose="030F0702030302020204" pitchFamily="66" charset="0"/>
            </a:endParaRPr>
          </a:p>
          <a:p>
            <a:pPr marL="0" indent="0">
              <a:buNone/>
            </a:pPr>
            <a:endParaRPr lang="el-GR" dirty="0">
              <a:latin typeface="Comic Sans MS" panose="030F0702030302020204" pitchFamily="66" charset="0"/>
            </a:endParaRPr>
          </a:p>
          <a:p>
            <a:endParaRPr lang="el-GR" dirty="0">
              <a:latin typeface="Comic Sans MS" panose="030F0702030302020204" pitchFamily="66" charset="0"/>
            </a:endParaRPr>
          </a:p>
        </p:txBody>
      </p:sp>
    </p:spTree>
    <p:extLst>
      <p:ext uri="{BB962C8B-B14F-4D97-AF65-F5344CB8AC3E}">
        <p14:creationId xmlns:p14="http://schemas.microsoft.com/office/powerpoint/2010/main" val="20673109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04667" cy="1981200"/>
          </a:xfrm>
        </p:spPr>
        <p:txBody>
          <a:bodyPr/>
          <a:lstStyle/>
          <a:p>
            <a:r>
              <a:rPr lang="el-GR" dirty="0">
                <a:latin typeface="Comic Sans MS" panose="030F0702030302020204" pitchFamily="66" charset="0"/>
              </a:rPr>
              <a:t>1</a:t>
            </a:r>
            <a:r>
              <a:rPr lang="el-GR" baseline="30000" dirty="0">
                <a:latin typeface="Comic Sans MS" panose="030F0702030302020204" pitchFamily="66" charset="0"/>
              </a:rPr>
              <a:t>η</a:t>
            </a:r>
            <a:r>
              <a:rPr lang="el-GR" dirty="0">
                <a:latin typeface="Comic Sans MS" panose="030F0702030302020204" pitchFamily="66" charset="0"/>
              </a:rPr>
              <a:t> ΟΜΠ</a:t>
            </a:r>
          </a:p>
        </p:txBody>
      </p:sp>
      <p:sp>
        <p:nvSpPr>
          <p:cNvPr id="3" name="Content Placeholder 2"/>
          <p:cNvSpPr>
            <a:spLocks noGrp="1"/>
          </p:cNvSpPr>
          <p:nvPr>
            <p:ph idx="1"/>
          </p:nvPr>
        </p:nvSpPr>
        <p:spPr>
          <a:xfrm>
            <a:off x="982133" y="2590800"/>
            <a:ext cx="7704667" cy="3409016"/>
          </a:xfrm>
        </p:spPr>
        <p:txBody>
          <a:bodyPr>
            <a:normAutofit fontScale="62500" lnSpcReduction="20000"/>
          </a:bodyPr>
          <a:lstStyle/>
          <a:p>
            <a:pPr marL="0" indent="0">
              <a:buNone/>
            </a:pPr>
            <a:r>
              <a:rPr lang="el-GR" sz="3100" dirty="0">
                <a:latin typeface="Comic Sans MS" panose="030F0702030302020204" pitchFamily="66" charset="0"/>
                <a:cs typeface="Arial Greek" panose="020B0604020202020204" pitchFamily="34" charset="0"/>
              </a:rPr>
              <a:t> </a:t>
            </a:r>
            <a:r>
              <a:rPr lang="el-GR" sz="3100" b="1" u="sng" dirty="0">
                <a:solidFill>
                  <a:srgbClr val="0070C0"/>
                </a:solidFill>
                <a:latin typeface="Comic Sans MS" panose="030F0702030302020204" pitchFamily="66" charset="0"/>
                <a:cs typeface="Arial Greek" panose="020B0604020202020204" pitchFamily="34" charset="0"/>
              </a:rPr>
              <a:t>Ιστορία  – Λατινικά- Αγγλικά-</a:t>
            </a:r>
            <a:r>
              <a:rPr lang="el-CY" sz="3100" b="1" u="sng" dirty="0">
                <a:solidFill>
                  <a:srgbClr val="0070C0"/>
                </a:solidFill>
                <a:latin typeface="Comic Sans MS" panose="030F0702030302020204" pitchFamily="66" charset="0"/>
                <a:cs typeface="Arial Greek" panose="020B0604020202020204" pitchFamily="34" charset="0"/>
              </a:rPr>
              <a:t> Οικονομικά</a:t>
            </a:r>
            <a:r>
              <a:rPr lang="el-GR" sz="3100" b="1" u="sng" dirty="0">
                <a:solidFill>
                  <a:srgbClr val="0070C0"/>
                </a:solidFill>
                <a:latin typeface="Comic Sans MS" panose="030F0702030302020204" pitchFamily="66" charset="0"/>
                <a:cs typeface="Arial Greek" panose="020B0604020202020204" pitchFamily="34" charset="0"/>
              </a:rPr>
              <a:t> (Μαθκκ – Νέα)</a:t>
            </a:r>
            <a:endParaRPr lang="el-CY" sz="3100" b="1" u="sng" dirty="0">
              <a:solidFill>
                <a:srgbClr val="0070C0"/>
              </a:solidFill>
              <a:latin typeface="Comic Sans MS" panose="030F0702030302020204" pitchFamily="66" charset="0"/>
              <a:cs typeface="Arial Greek" panose="020B0604020202020204" pitchFamily="34" charset="0"/>
            </a:endParaRPr>
          </a:p>
          <a:p>
            <a:pPr marL="0" indent="0">
              <a:buNone/>
            </a:pPr>
            <a:endParaRPr lang="el-GR" sz="3100" b="1" u="sng" dirty="0">
              <a:solidFill>
                <a:srgbClr val="0070C0"/>
              </a:solidFill>
              <a:latin typeface="Comic Sans MS" panose="030F0702030302020204" pitchFamily="66" charset="0"/>
              <a:cs typeface="Arial Greek" panose="020B0604020202020204" pitchFamily="34" charset="0"/>
            </a:endParaRPr>
          </a:p>
          <a:p>
            <a:r>
              <a:rPr lang="el-GR" sz="3100" dirty="0">
                <a:latin typeface="Comic Sans MS" panose="030F0702030302020204" pitchFamily="66" charset="0"/>
                <a:cs typeface="Arial Greek" panose="020B0604020202020204" pitchFamily="34" charset="0"/>
              </a:rPr>
              <a:t>Αγγλική Φιλολογία</a:t>
            </a:r>
          </a:p>
          <a:p>
            <a:r>
              <a:rPr lang="el-GR" sz="3100" dirty="0">
                <a:latin typeface="Comic Sans MS" panose="030F0702030302020204" pitchFamily="66" charset="0"/>
                <a:cs typeface="Arial Greek" panose="020B0604020202020204" pitchFamily="34" charset="0"/>
              </a:rPr>
              <a:t>Δημοσιογραφία</a:t>
            </a:r>
          </a:p>
          <a:p>
            <a:r>
              <a:rPr lang="el-GR" sz="3100" dirty="0">
                <a:latin typeface="Comic Sans MS" panose="030F0702030302020204" pitchFamily="66" charset="0"/>
                <a:cs typeface="Arial Greek" panose="020B0604020202020204" pitchFamily="34" charset="0"/>
              </a:rPr>
              <a:t>Κοινωνικών και Πολιτικών Επιστημών </a:t>
            </a:r>
          </a:p>
          <a:p>
            <a:r>
              <a:rPr lang="el-GR" sz="3100" dirty="0">
                <a:latin typeface="Comic Sans MS" panose="030F0702030302020204" pitchFamily="66" charset="0"/>
                <a:cs typeface="Arial Greek" panose="020B0604020202020204" pitchFamily="34" charset="0"/>
              </a:rPr>
              <a:t>Διεθνών και Ευρωπαϊκών Σπουδών</a:t>
            </a:r>
          </a:p>
          <a:p>
            <a:r>
              <a:rPr lang="el-GR" sz="3100" dirty="0">
                <a:latin typeface="Comic Sans MS" panose="030F0702030302020204" pitchFamily="66" charset="0"/>
                <a:cs typeface="Arial Greek" panose="020B0604020202020204" pitchFamily="34" charset="0"/>
              </a:rPr>
              <a:t>Παιδαγωγικά</a:t>
            </a:r>
          </a:p>
          <a:p>
            <a:r>
              <a:rPr lang="el-GR" sz="3100" dirty="0">
                <a:latin typeface="Comic Sans MS" panose="030F0702030302020204" pitchFamily="66" charset="0"/>
                <a:cs typeface="Arial Greek" panose="020B0604020202020204" pitchFamily="34" charset="0"/>
              </a:rPr>
              <a:t>Ψυχολογία</a:t>
            </a:r>
          </a:p>
          <a:p>
            <a:r>
              <a:rPr lang="el-GR" sz="3100" dirty="0" err="1">
                <a:latin typeface="Comic Sans MS" panose="030F0702030302020204" pitchFamily="66" charset="0"/>
                <a:cs typeface="Arial Greek" panose="020B0604020202020204" pitchFamily="34" charset="0"/>
              </a:rPr>
              <a:t>Λογοθεραπεία</a:t>
            </a:r>
            <a:r>
              <a:rPr lang="el-GR" sz="3100" dirty="0">
                <a:latin typeface="Comic Sans MS" panose="030F0702030302020204" pitchFamily="66" charset="0"/>
                <a:cs typeface="Arial Greek" panose="020B0604020202020204" pitchFamily="34" charset="0"/>
              </a:rPr>
              <a:t> </a:t>
            </a:r>
          </a:p>
          <a:p>
            <a:endParaRPr lang="el-GR" dirty="0">
              <a:latin typeface="Comic Sans MS" panose="030F0702030302020204" pitchFamily="66" charset="0"/>
            </a:endParaRPr>
          </a:p>
          <a:p>
            <a:endParaRPr lang="el-GR" dirty="0">
              <a:latin typeface="Comic Sans MS" panose="030F0702030302020204" pitchFamily="66" charset="0"/>
            </a:endParaRPr>
          </a:p>
          <a:p>
            <a:endParaRPr lang="el-GR" dirty="0">
              <a:latin typeface="Comic Sans MS" panose="030F0702030302020204" pitchFamily="66" charset="0"/>
            </a:endParaRPr>
          </a:p>
          <a:p>
            <a:endParaRPr lang="el-GR" dirty="0">
              <a:latin typeface="Comic Sans MS" panose="030F0702030302020204" pitchFamily="66" charset="0"/>
            </a:endParaRPr>
          </a:p>
        </p:txBody>
      </p:sp>
    </p:spTree>
    <p:extLst>
      <p:ext uri="{BB962C8B-B14F-4D97-AF65-F5344CB8AC3E}">
        <p14:creationId xmlns:p14="http://schemas.microsoft.com/office/powerpoint/2010/main" val="18946847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19200" y="0"/>
            <a:ext cx="7704667" cy="1981200"/>
          </a:xfrm>
        </p:spPr>
        <p:txBody>
          <a:bodyPr/>
          <a:lstStyle/>
          <a:p>
            <a:r>
              <a:rPr lang="el-GR" dirty="0">
                <a:latin typeface="Comic Sans MS" panose="030F0702030302020204" pitchFamily="66" charset="0"/>
              </a:rPr>
              <a:t>2</a:t>
            </a:r>
            <a:r>
              <a:rPr lang="el-GR" baseline="30000" dirty="0">
                <a:latin typeface="Comic Sans MS" panose="030F0702030302020204" pitchFamily="66" charset="0"/>
              </a:rPr>
              <a:t>η</a:t>
            </a:r>
            <a:r>
              <a:rPr lang="el-GR" dirty="0">
                <a:latin typeface="Comic Sans MS" panose="030F0702030302020204" pitchFamily="66" charset="0"/>
              </a:rPr>
              <a:t> ΟΜΠ</a:t>
            </a:r>
          </a:p>
        </p:txBody>
      </p:sp>
      <p:sp>
        <p:nvSpPr>
          <p:cNvPr id="7" name="Content Placeholder 6"/>
          <p:cNvSpPr>
            <a:spLocks noGrp="1"/>
          </p:cNvSpPr>
          <p:nvPr>
            <p:ph idx="1"/>
          </p:nvPr>
        </p:nvSpPr>
        <p:spPr>
          <a:xfrm>
            <a:off x="914400" y="1676400"/>
            <a:ext cx="7704667" cy="4018616"/>
          </a:xfrm>
        </p:spPr>
        <p:txBody>
          <a:bodyPr>
            <a:normAutofit/>
          </a:bodyPr>
          <a:lstStyle/>
          <a:p>
            <a:pPr marL="0" indent="0">
              <a:buNone/>
            </a:pPr>
            <a:r>
              <a:rPr lang="el-GR" sz="1900" b="1" u="sng" dirty="0">
                <a:solidFill>
                  <a:srgbClr val="0070C0"/>
                </a:solidFill>
                <a:latin typeface="Comic Sans MS" panose="030F0702030302020204" pitchFamily="66" charset="0"/>
                <a:cs typeface="Arial Greek" panose="020B0604020202020204" pitchFamily="34" charset="0"/>
              </a:rPr>
              <a:t>Μαθηματικά – Φυσική- Χημεία – Αγγλικά (Νέα)</a:t>
            </a:r>
          </a:p>
          <a:p>
            <a:r>
              <a:rPr lang="el-GR" sz="1900" dirty="0">
                <a:latin typeface="Comic Sans MS" panose="030F0702030302020204" pitchFamily="66" charset="0"/>
                <a:cs typeface="Arial Greek" panose="020B0604020202020204" pitchFamily="34" charset="0"/>
              </a:rPr>
              <a:t>Χημεία</a:t>
            </a:r>
          </a:p>
          <a:p>
            <a:r>
              <a:rPr lang="el-GR" sz="1900" dirty="0">
                <a:latin typeface="Comic Sans MS" panose="030F0702030302020204" pitchFamily="66" charset="0"/>
                <a:cs typeface="Arial Greek" panose="020B0604020202020204" pitchFamily="34" charset="0"/>
              </a:rPr>
              <a:t>Όλες οι Μηχανολογίες</a:t>
            </a:r>
          </a:p>
          <a:p>
            <a:r>
              <a:rPr lang="el-GR" sz="1900" dirty="0">
                <a:latin typeface="Comic Sans MS" panose="030F0702030302020204" pitchFamily="66" charset="0"/>
                <a:cs typeface="Arial Greek" panose="020B0604020202020204" pitchFamily="34" charset="0"/>
              </a:rPr>
              <a:t>Μαθηματικά</a:t>
            </a:r>
          </a:p>
          <a:p>
            <a:r>
              <a:rPr lang="el-GR" sz="1900" dirty="0">
                <a:latin typeface="Comic Sans MS" panose="030F0702030302020204" pitchFamily="66" charset="0"/>
                <a:cs typeface="Arial Greek" panose="020B0604020202020204" pitchFamily="34" charset="0"/>
              </a:rPr>
              <a:t>Φυσική</a:t>
            </a:r>
          </a:p>
          <a:p>
            <a:r>
              <a:rPr lang="el-GR" sz="1900" dirty="0">
                <a:latin typeface="Comic Sans MS" panose="030F0702030302020204" pitchFamily="66" charset="0"/>
                <a:cs typeface="Arial Greek" panose="020B0604020202020204" pitchFamily="34" charset="0"/>
              </a:rPr>
              <a:t>Σχολές </a:t>
            </a:r>
            <a:r>
              <a:rPr lang="el-CY" sz="1900" dirty="0">
                <a:latin typeface="Comic Sans MS" panose="030F0702030302020204" pitchFamily="66" charset="0"/>
                <a:cs typeface="Arial Greek" panose="020B0604020202020204" pitchFamily="34" charset="0"/>
              </a:rPr>
              <a:t>Μόνιμων </a:t>
            </a:r>
            <a:r>
              <a:rPr lang="el-GR" sz="1900" dirty="0">
                <a:latin typeface="Comic Sans MS" panose="030F0702030302020204" pitchFamily="66" charset="0"/>
                <a:cs typeface="Arial Greek" panose="020B0604020202020204" pitchFamily="34" charset="0"/>
              </a:rPr>
              <a:t>Υπαξιωματικών </a:t>
            </a:r>
          </a:p>
          <a:p>
            <a:r>
              <a:rPr lang="el-GR" sz="1900" dirty="0" err="1">
                <a:latin typeface="Comic Sans MS" panose="030F0702030302020204" pitchFamily="66" charset="0"/>
                <a:cs typeface="Arial Greek" panose="020B0604020202020204" pitchFamily="34" charset="0"/>
              </a:rPr>
              <a:t>Διαιτολογία</a:t>
            </a:r>
            <a:r>
              <a:rPr lang="el-GR" sz="1900" dirty="0">
                <a:latin typeface="Comic Sans MS" panose="030F0702030302020204" pitchFamily="66" charset="0"/>
                <a:cs typeface="Arial Greek" panose="020B0604020202020204" pitchFamily="34" charset="0"/>
              </a:rPr>
              <a:t> </a:t>
            </a:r>
          </a:p>
          <a:p>
            <a:r>
              <a:rPr lang="el-GR" sz="1900" dirty="0">
                <a:latin typeface="Comic Sans MS" panose="030F0702030302020204" pitchFamily="66" charset="0"/>
                <a:cs typeface="Arial Greek" panose="020B0604020202020204" pitchFamily="34" charset="0"/>
              </a:rPr>
              <a:t>Όλες οι σχολές των Οικονομικών</a:t>
            </a:r>
          </a:p>
          <a:p>
            <a:r>
              <a:rPr lang="el-GR" sz="1900" dirty="0">
                <a:latin typeface="Comic Sans MS" panose="030F0702030302020204" pitchFamily="66" charset="0"/>
                <a:cs typeface="Arial Greek" panose="020B0604020202020204" pitchFamily="34" charset="0"/>
              </a:rPr>
              <a:t>Πολυμέσα και Γραφικές  και τέχνες </a:t>
            </a:r>
          </a:p>
          <a:p>
            <a:endParaRPr lang="el-GR" sz="1900" dirty="0"/>
          </a:p>
        </p:txBody>
      </p:sp>
    </p:spTree>
    <p:extLst>
      <p:ext uri="{BB962C8B-B14F-4D97-AF65-F5344CB8AC3E}">
        <p14:creationId xmlns:p14="http://schemas.microsoft.com/office/powerpoint/2010/main" val="39376554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79902"/>
            <a:ext cx="7704667" cy="1981200"/>
          </a:xfrm>
        </p:spPr>
        <p:txBody>
          <a:bodyPr/>
          <a:lstStyle/>
          <a:p>
            <a:r>
              <a:rPr lang="el-GR" dirty="0">
                <a:latin typeface="Comic Sans MS" panose="030F0702030302020204" pitchFamily="66" charset="0"/>
              </a:rPr>
              <a:t>2</a:t>
            </a:r>
            <a:r>
              <a:rPr lang="el-GR" baseline="30000" dirty="0">
                <a:latin typeface="Comic Sans MS" panose="030F0702030302020204" pitchFamily="66" charset="0"/>
              </a:rPr>
              <a:t>η</a:t>
            </a:r>
            <a:r>
              <a:rPr lang="el-GR" dirty="0">
                <a:latin typeface="Comic Sans MS" panose="030F0702030302020204" pitchFamily="66" charset="0"/>
              </a:rPr>
              <a:t> ΟΜΠ </a:t>
            </a:r>
          </a:p>
        </p:txBody>
      </p:sp>
      <p:sp>
        <p:nvSpPr>
          <p:cNvPr id="3" name="Content Placeholder 2"/>
          <p:cNvSpPr>
            <a:spLocks noGrp="1"/>
          </p:cNvSpPr>
          <p:nvPr>
            <p:ph idx="1"/>
          </p:nvPr>
        </p:nvSpPr>
        <p:spPr>
          <a:xfrm>
            <a:off x="1143000" y="1676400"/>
            <a:ext cx="7704667" cy="3866216"/>
          </a:xfrm>
        </p:spPr>
        <p:txBody>
          <a:bodyPr>
            <a:normAutofit fontScale="62500" lnSpcReduction="20000"/>
          </a:bodyPr>
          <a:lstStyle/>
          <a:p>
            <a:pPr marL="0" indent="0">
              <a:buNone/>
            </a:pPr>
            <a:endParaRPr lang="el-GR" dirty="0">
              <a:latin typeface="Comic Sans MS" panose="030F0702030302020204" pitchFamily="66" charset="0"/>
            </a:endParaRPr>
          </a:p>
          <a:p>
            <a:r>
              <a:rPr lang="el-GR" sz="3800" dirty="0">
                <a:latin typeface="Comic Sans MS" panose="030F0702030302020204" pitchFamily="66" charset="0"/>
                <a:cs typeface="Arial Greek" panose="020B0604020202020204" pitchFamily="34" charset="0"/>
              </a:rPr>
              <a:t>Δημοσιογραφία                                                                                                                        </a:t>
            </a:r>
            <a:endParaRPr lang="en-GB" sz="3800" dirty="0">
              <a:latin typeface="Comic Sans MS" panose="030F0702030302020204" pitchFamily="66" charset="0"/>
              <a:cs typeface="Arial Greek" panose="020B0604020202020204" pitchFamily="34" charset="0"/>
            </a:endParaRPr>
          </a:p>
          <a:p>
            <a:r>
              <a:rPr lang="el-GR" sz="3800" dirty="0">
                <a:latin typeface="Comic Sans MS" panose="030F0702030302020204" pitchFamily="66" charset="0"/>
                <a:cs typeface="Arial Greek" panose="020B0604020202020204" pitchFamily="34" charset="0"/>
              </a:rPr>
              <a:t>Ολοκληρωμένη Επικοινωνία Μάρκετινγκ</a:t>
            </a:r>
          </a:p>
          <a:p>
            <a:r>
              <a:rPr lang="el-GR" sz="3800" dirty="0">
                <a:latin typeface="Comic Sans MS" panose="030F0702030302020204" pitchFamily="66" charset="0"/>
                <a:cs typeface="Arial Greek" panose="020B0604020202020204" pitchFamily="34" charset="0"/>
              </a:rPr>
              <a:t>Κοινωνικές και Πολιτικές Επιστήμες                                                                                           </a:t>
            </a:r>
          </a:p>
          <a:p>
            <a:r>
              <a:rPr lang="el-GR" sz="3800" dirty="0">
                <a:latin typeface="Comic Sans MS" panose="030F0702030302020204" pitchFamily="66" charset="0"/>
                <a:cs typeface="Arial Greek" panose="020B0604020202020204" pitchFamily="34" charset="0"/>
              </a:rPr>
              <a:t>Κοινωνική Εργασία</a:t>
            </a:r>
          </a:p>
          <a:p>
            <a:r>
              <a:rPr lang="el-GR" sz="3800" dirty="0">
                <a:latin typeface="Comic Sans MS" panose="030F0702030302020204" pitchFamily="66" charset="0"/>
                <a:cs typeface="Arial Greek" panose="020B0604020202020204" pitchFamily="34" charset="0"/>
              </a:rPr>
              <a:t>Ψυχολογία</a:t>
            </a:r>
          </a:p>
          <a:p>
            <a:r>
              <a:rPr lang="el-GR" sz="3800" dirty="0">
                <a:latin typeface="Comic Sans MS" panose="030F0702030302020204" pitchFamily="66" charset="0"/>
                <a:cs typeface="Arial Greek" panose="020B0604020202020204" pitchFamily="34" charset="0"/>
              </a:rPr>
              <a:t>Παιδαγωγικά</a:t>
            </a:r>
          </a:p>
          <a:p>
            <a:r>
              <a:rPr lang="el-GR" sz="3800" dirty="0">
                <a:latin typeface="Comic Sans MS" panose="030F0702030302020204" pitchFamily="66" charset="0"/>
                <a:cs typeface="Arial Greek" panose="020B0604020202020204" pitchFamily="34" charset="0"/>
              </a:rPr>
              <a:t>Παραϊατρικά (Φυσιοθεραπεία, </a:t>
            </a:r>
            <a:r>
              <a:rPr lang="el-GR" sz="3800" dirty="0" err="1">
                <a:latin typeface="Comic Sans MS" panose="030F0702030302020204" pitchFamily="66" charset="0"/>
                <a:cs typeface="Arial Greek" panose="020B0604020202020204" pitchFamily="34" charset="0"/>
              </a:rPr>
              <a:t>Εργοθεραπεία</a:t>
            </a:r>
            <a:r>
              <a:rPr lang="el-GR" sz="3800" dirty="0">
                <a:latin typeface="Comic Sans MS" panose="030F0702030302020204" pitchFamily="66" charset="0"/>
                <a:cs typeface="Arial Greek" panose="020B0604020202020204" pitchFamily="34" charset="0"/>
              </a:rPr>
              <a:t>)</a:t>
            </a:r>
          </a:p>
          <a:p>
            <a:r>
              <a:rPr lang="el-GR" sz="3800" dirty="0" err="1">
                <a:latin typeface="Comic Sans MS" panose="030F0702030302020204" pitchFamily="66" charset="0"/>
                <a:cs typeface="Arial Greek" panose="020B0604020202020204" pitchFamily="34" charset="0"/>
              </a:rPr>
              <a:t>Λογοθεραπεία</a:t>
            </a:r>
            <a:endParaRPr lang="el-GR" sz="3800" dirty="0">
              <a:latin typeface="Comic Sans MS" panose="030F0702030302020204" pitchFamily="66" charset="0"/>
              <a:cs typeface="Arial Greek" panose="020B0604020202020204" pitchFamily="34" charset="0"/>
            </a:endParaRPr>
          </a:p>
        </p:txBody>
      </p:sp>
    </p:spTree>
    <p:extLst>
      <p:ext uri="{BB962C8B-B14F-4D97-AF65-F5344CB8AC3E}">
        <p14:creationId xmlns:p14="http://schemas.microsoft.com/office/powerpoint/2010/main" val="2169381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704667" cy="1219199"/>
          </a:xfrm>
        </p:spPr>
        <p:txBody>
          <a:bodyPr/>
          <a:lstStyle/>
          <a:p>
            <a:r>
              <a:rPr lang="el-GR" dirty="0">
                <a:latin typeface="Comic Sans MS" panose="030F0702030302020204" pitchFamily="66" charset="0"/>
              </a:rPr>
              <a:t>2</a:t>
            </a:r>
            <a:r>
              <a:rPr lang="el-GR" baseline="30000" dirty="0">
                <a:latin typeface="Comic Sans MS" panose="030F0702030302020204" pitchFamily="66" charset="0"/>
              </a:rPr>
              <a:t>η</a:t>
            </a:r>
            <a:r>
              <a:rPr lang="el-GR" dirty="0">
                <a:latin typeface="Comic Sans MS" panose="030F0702030302020204" pitchFamily="66" charset="0"/>
              </a:rPr>
              <a:t> ΟΜΠ </a:t>
            </a:r>
          </a:p>
        </p:txBody>
      </p:sp>
      <p:sp>
        <p:nvSpPr>
          <p:cNvPr id="3" name="Content Placeholder 2"/>
          <p:cNvSpPr>
            <a:spLocks noGrp="1"/>
          </p:cNvSpPr>
          <p:nvPr>
            <p:ph idx="1"/>
          </p:nvPr>
        </p:nvSpPr>
        <p:spPr>
          <a:xfrm>
            <a:off x="982133" y="1762592"/>
            <a:ext cx="7941734" cy="4333408"/>
          </a:xfrm>
        </p:spPr>
        <p:txBody>
          <a:bodyPr>
            <a:normAutofit/>
          </a:bodyPr>
          <a:lstStyle/>
          <a:p>
            <a:pPr marL="0" indent="0">
              <a:buNone/>
            </a:pPr>
            <a:r>
              <a:rPr lang="el-GR" sz="1900" b="1" u="sng" dirty="0">
                <a:solidFill>
                  <a:srgbClr val="0070C0"/>
                </a:solidFill>
                <a:latin typeface="Comic Sans MS" panose="030F0702030302020204" pitchFamily="66" charset="0"/>
                <a:cs typeface="Arial Greek" panose="020B0604020202020204" pitchFamily="34" charset="0"/>
              </a:rPr>
              <a:t>Μαθηματικά- Φυσική-Χημεία-Γαλλικά </a:t>
            </a:r>
          </a:p>
          <a:p>
            <a:r>
              <a:rPr lang="el-GR" sz="1900" dirty="0">
                <a:latin typeface="Comic Sans MS" panose="030F0702030302020204" pitchFamily="66" charset="0"/>
                <a:cs typeface="Arial Greek" panose="020B0604020202020204" pitchFamily="34" charset="0"/>
              </a:rPr>
              <a:t>Χημεία</a:t>
            </a:r>
          </a:p>
          <a:p>
            <a:r>
              <a:rPr lang="el-GR" sz="1900" dirty="0">
                <a:latin typeface="Comic Sans MS" panose="030F0702030302020204" pitchFamily="66" charset="0"/>
                <a:cs typeface="Arial Greek" panose="020B0604020202020204" pitchFamily="34" charset="0"/>
              </a:rPr>
              <a:t>Όλες οι Μηχανολογίες</a:t>
            </a:r>
          </a:p>
          <a:p>
            <a:r>
              <a:rPr lang="el-GR" sz="1900" dirty="0">
                <a:latin typeface="Comic Sans MS" panose="030F0702030302020204" pitchFamily="66" charset="0"/>
                <a:cs typeface="Arial Greek" panose="020B0604020202020204" pitchFamily="34" charset="0"/>
              </a:rPr>
              <a:t>Μαθηματικά</a:t>
            </a:r>
          </a:p>
          <a:p>
            <a:r>
              <a:rPr lang="el-GR" sz="1900" dirty="0">
                <a:latin typeface="Comic Sans MS" panose="030F0702030302020204" pitchFamily="66" charset="0"/>
                <a:cs typeface="Arial Greek" panose="020B0604020202020204" pitchFamily="34" charset="0"/>
              </a:rPr>
              <a:t>Φυσική</a:t>
            </a:r>
          </a:p>
          <a:p>
            <a:r>
              <a:rPr lang="el-CY" sz="1900" dirty="0">
                <a:latin typeface="Comic Sans MS" panose="030F0702030302020204" pitchFamily="66" charset="0"/>
                <a:cs typeface="Arial Greek" panose="020B0604020202020204" pitchFamily="34" charset="0"/>
              </a:rPr>
              <a:t>Στρατιωτικές Σχολές (Ευελπίδων και Ικάρων)</a:t>
            </a:r>
            <a:endParaRPr lang="el-GR" sz="1900" dirty="0">
              <a:latin typeface="Comic Sans MS" panose="030F0702030302020204" pitchFamily="66" charset="0"/>
              <a:cs typeface="Arial Greek" panose="020B0604020202020204" pitchFamily="34" charset="0"/>
            </a:endParaRPr>
          </a:p>
          <a:p>
            <a:r>
              <a:rPr lang="el-GR" sz="1900" dirty="0">
                <a:latin typeface="Comic Sans MS" panose="030F0702030302020204" pitchFamily="66" charset="0"/>
                <a:cs typeface="Arial Greek" panose="020B0604020202020204" pitchFamily="34" charset="0"/>
              </a:rPr>
              <a:t>Διαιτολογία </a:t>
            </a:r>
          </a:p>
          <a:p>
            <a:r>
              <a:rPr lang="el-GR" sz="1900" dirty="0">
                <a:latin typeface="Comic Sans MS" panose="030F0702030302020204" pitchFamily="66" charset="0"/>
                <a:cs typeface="Arial Greek" panose="020B0604020202020204" pitchFamily="34" charset="0"/>
              </a:rPr>
              <a:t>Όλες οι σχολές των Οικονομικών</a:t>
            </a:r>
          </a:p>
          <a:p>
            <a:r>
              <a:rPr lang="el-GR" sz="1900" dirty="0">
                <a:latin typeface="Comic Sans MS" panose="030F0702030302020204" pitchFamily="66" charset="0"/>
                <a:cs typeface="Arial Greek" panose="020B0604020202020204" pitchFamily="34" charset="0"/>
              </a:rPr>
              <a:t>Πολυμέσα και Γραφικές  και τέχνες </a:t>
            </a:r>
          </a:p>
          <a:p>
            <a:endParaRPr lang="el-GR" sz="1900" dirty="0">
              <a:latin typeface="Comic Sans MS" panose="030F0702030302020204" pitchFamily="66" charset="0"/>
              <a:cs typeface="Arial Greek" panose="020B0604020202020204" pitchFamily="34" charset="0"/>
            </a:endParaRPr>
          </a:p>
        </p:txBody>
      </p:sp>
    </p:spTree>
    <p:extLst>
      <p:ext uri="{BB962C8B-B14F-4D97-AF65-F5344CB8AC3E}">
        <p14:creationId xmlns:p14="http://schemas.microsoft.com/office/powerpoint/2010/main" val="37190001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704667" cy="1981200"/>
          </a:xfrm>
        </p:spPr>
        <p:txBody>
          <a:bodyPr/>
          <a:lstStyle/>
          <a:p>
            <a:r>
              <a:rPr lang="el-GR" dirty="0">
                <a:latin typeface="Comic Sans MS" panose="030F0702030302020204" pitchFamily="66" charset="0"/>
              </a:rPr>
              <a:t>2</a:t>
            </a:r>
            <a:r>
              <a:rPr lang="el-GR" baseline="30000" dirty="0">
                <a:latin typeface="Comic Sans MS" panose="030F0702030302020204" pitchFamily="66" charset="0"/>
              </a:rPr>
              <a:t>η</a:t>
            </a:r>
            <a:r>
              <a:rPr lang="el-GR" dirty="0">
                <a:latin typeface="Comic Sans MS" panose="030F0702030302020204" pitchFamily="66" charset="0"/>
              </a:rPr>
              <a:t> ΟΜΠ</a:t>
            </a:r>
          </a:p>
        </p:txBody>
      </p:sp>
      <p:sp>
        <p:nvSpPr>
          <p:cNvPr id="3" name="Content Placeholder 2"/>
          <p:cNvSpPr>
            <a:spLocks noGrp="1"/>
          </p:cNvSpPr>
          <p:nvPr>
            <p:ph idx="1"/>
          </p:nvPr>
        </p:nvSpPr>
        <p:spPr>
          <a:xfrm>
            <a:off x="982133" y="1752600"/>
            <a:ext cx="7704667" cy="4247216"/>
          </a:xfrm>
        </p:spPr>
        <p:txBody>
          <a:bodyPr>
            <a:normAutofit fontScale="92500" lnSpcReduction="10000"/>
          </a:bodyPr>
          <a:lstStyle/>
          <a:p>
            <a:r>
              <a:rPr lang="el-GR" sz="2900" dirty="0">
                <a:latin typeface="Comic Sans MS" panose="030F0702030302020204" pitchFamily="66" charset="0"/>
                <a:cs typeface="Arial Greek" panose="020B0604020202020204" pitchFamily="34" charset="0"/>
              </a:rPr>
              <a:t>Δημοσιογραφία                                                                                                                           Ολοκληρωμένη Επικοινωνία Μάρκετινγκ</a:t>
            </a:r>
          </a:p>
          <a:p>
            <a:r>
              <a:rPr lang="el-GR" sz="2900" dirty="0">
                <a:latin typeface="Comic Sans MS" panose="030F0702030302020204" pitchFamily="66" charset="0"/>
                <a:cs typeface="Arial Greek" panose="020B0604020202020204" pitchFamily="34" charset="0"/>
              </a:rPr>
              <a:t>Κοινωνικές και Πολιτικές Επιστήμες                                                                                             </a:t>
            </a:r>
          </a:p>
          <a:p>
            <a:r>
              <a:rPr lang="el-GR" sz="2900" dirty="0">
                <a:latin typeface="Comic Sans MS" panose="030F0702030302020204" pitchFamily="66" charset="0"/>
                <a:cs typeface="Arial Greek" panose="020B0604020202020204" pitchFamily="34" charset="0"/>
              </a:rPr>
              <a:t>Κοινωνική Εργασία</a:t>
            </a:r>
          </a:p>
          <a:p>
            <a:r>
              <a:rPr lang="el-GR" sz="2900" dirty="0">
                <a:latin typeface="Comic Sans MS" panose="030F0702030302020204" pitchFamily="66" charset="0"/>
                <a:cs typeface="Arial Greek" panose="020B0604020202020204" pitchFamily="34" charset="0"/>
              </a:rPr>
              <a:t>Ψυχολογία</a:t>
            </a:r>
          </a:p>
          <a:p>
            <a:r>
              <a:rPr lang="el-GR" sz="2900" dirty="0">
                <a:latin typeface="Comic Sans MS" panose="030F0702030302020204" pitchFamily="66" charset="0"/>
                <a:cs typeface="Arial Greek" panose="020B0604020202020204" pitchFamily="34" charset="0"/>
              </a:rPr>
              <a:t>Παιδαγωγικά</a:t>
            </a:r>
          </a:p>
          <a:p>
            <a:r>
              <a:rPr lang="el-GR" sz="2900" dirty="0">
                <a:latin typeface="Comic Sans MS" panose="030F0702030302020204" pitchFamily="66" charset="0"/>
                <a:cs typeface="Arial Greek" panose="020B0604020202020204" pitchFamily="34" charset="0"/>
              </a:rPr>
              <a:t>Παραϊατρικά (Φυσιοθεραπεία, </a:t>
            </a:r>
            <a:r>
              <a:rPr lang="el-GR" sz="2900" dirty="0" err="1">
                <a:latin typeface="Comic Sans MS" panose="030F0702030302020204" pitchFamily="66" charset="0"/>
                <a:cs typeface="Arial Greek" panose="020B0604020202020204" pitchFamily="34" charset="0"/>
              </a:rPr>
              <a:t>Εργοθεραπεία</a:t>
            </a:r>
            <a:r>
              <a:rPr lang="el-GR" sz="2900" dirty="0">
                <a:latin typeface="Comic Sans MS" panose="030F0702030302020204" pitchFamily="66" charset="0"/>
                <a:cs typeface="Arial Greek" panose="020B0604020202020204" pitchFamily="34" charset="0"/>
              </a:rPr>
              <a:t>)</a:t>
            </a:r>
          </a:p>
          <a:p>
            <a:r>
              <a:rPr lang="el-GR" sz="2900" dirty="0" err="1">
                <a:latin typeface="Comic Sans MS" panose="030F0702030302020204" pitchFamily="66" charset="0"/>
                <a:cs typeface="Arial Greek" panose="020B0604020202020204" pitchFamily="34" charset="0"/>
              </a:rPr>
              <a:t>Λογοθεραπεία</a:t>
            </a:r>
            <a:endParaRPr lang="el-GR" sz="2900" dirty="0">
              <a:latin typeface="Comic Sans MS" panose="030F0702030302020204" pitchFamily="66" charset="0"/>
              <a:cs typeface="Arial Greek" panose="020B0604020202020204" pitchFamily="34" charset="0"/>
            </a:endParaRPr>
          </a:p>
          <a:p>
            <a:endParaRPr lang="el-GR" dirty="0">
              <a:latin typeface="Comic Sans MS" panose="030F0702030302020204" pitchFamily="66" charset="0"/>
            </a:endParaRPr>
          </a:p>
        </p:txBody>
      </p:sp>
    </p:spTree>
    <p:extLst>
      <p:ext uri="{BB962C8B-B14F-4D97-AF65-F5344CB8AC3E}">
        <p14:creationId xmlns:p14="http://schemas.microsoft.com/office/powerpoint/2010/main" val="27707443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704667" cy="1371599"/>
          </a:xfrm>
        </p:spPr>
        <p:txBody>
          <a:bodyPr/>
          <a:lstStyle/>
          <a:p>
            <a:r>
              <a:rPr lang="el-GR" dirty="0">
                <a:latin typeface="Comic Sans MS" panose="030F0702030302020204" pitchFamily="66" charset="0"/>
              </a:rPr>
              <a:t>2</a:t>
            </a:r>
            <a:r>
              <a:rPr lang="el-GR" baseline="30000" dirty="0">
                <a:latin typeface="Comic Sans MS" panose="030F0702030302020204" pitchFamily="66" charset="0"/>
              </a:rPr>
              <a:t>η</a:t>
            </a:r>
            <a:r>
              <a:rPr lang="el-GR" dirty="0">
                <a:latin typeface="Comic Sans MS" panose="030F0702030302020204" pitchFamily="66" charset="0"/>
              </a:rPr>
              <a:t> ΟΜΠ</a:t>
            </a:r>
          </a:p>
        </p:txBody>
      </p:sp>
      <p:sp>
        <p:nvSpPr>
          <p:cNvPr id="3" name="Content Placeholder 2"/>
          <p:cNvSpPr>
            <a:spLocks noGrp="1"/>
          </p:cNvSpPr>
          <p:nvPr>
            <p:ph idx="1"/>
          </p:nvPr>
        </p:nvSpPr>
        <p:spPr>
          <a:xfrm>
            <a:off x="982133" y="1524000"/>
            <a:ext cx="7704667" cy="4475816"/>
          </a:xfrm>
        </p:spPr>
        <p:txBody>
          <a:bodyPr>
            <a:normAutofit lnSpcReduction="10000"/>
          </a:bodyPr>
          <a:lstStyle/>
          <a:p>
            <a:pPr marL="0" indent="0">
              <a:buNone/>
            </a:pPr>
            <a:r>
              <a:rPr lang="el-GR" b="1" u="sng" dirty="0">
                <a:solidFill>
                  <a:srgbClr val="0070C0"/>
                </a:solidFill>
                <a:latin typeface="Comic Sans MS" panose="030F0702030302020204" pitchFamily="66" charset="0"/>
                <a:cs typeface="Arial Greek" panose="020B0604020202020204" pitchFamily="34" charset="0"/>
              </a:rPr>
              <a:t>Μαθηματικά- Φυσική- Χημεία- Ιταλικά</a:t>
            </a:r>
          </a:p>
          <a:p>
            <a:r>
              <a:rPr lang="el-GR" dirty="0">
                <a:latin typeface="Comic Sans MS" panose="030F0702030302020204" pitchFamily="66" charset="0"/>
              </a:rPr>
              <a:t>Χημεία</a:t>
            </a:r>
          </a:p>
          <a:p>
            <a:r>
              <a:rPr lang="el-GR" dirty="0">
                <a:latin typeface="Comic Sans MS" panose="030F0702030302020204" pitchFamily="66" charset="0"/>
              </a:rPr>
              <a:t>Όλες οι Μηχανολογίες</a:t>
            </a:r>
          </a:p>
          <a:p>
            <a:r>
              <a:rPr lang="el-GR" dirty="0">
                <a:latin typeface="Comic Sans MS" panose="030F0702030302020204" pitchFamily="66" charset="0"/>
              </a:rPr>
              <a:t>Μαθηματικά</a:t>
            </a:r>
          </a:p>
          <a:p>
            <a:r>
              <a:rPr lang="el-GR" dirty="0">
                <a:latin typeface="Comic Sans MS" panose="030F0702030302020204" pitchFamily="66" charset="0"/>
              </a:rPr>
              <a:t>Φυσική</a:t>
            </a:r>
          </a:p>
          <a:p>
            <a:r>
              <a:rPr lang="el-CY" sz="2400" dirty="0">
                <a:latin typeface="Comic Sans MS" panose="030F0702030302020204" pitchFamily="66" charset="0"/>
                <a:cs typeface="Arial Greek" panose="020B0604020202020204" pitchFamily="34" charset="0"/>
              </a:rPr>
              <a:t>Στρατιωτικές Σχολές (Ευελπίδων και Ικάρων)</a:t>
            </a:r>
            <a:endParaRPr lang="el-GR" sz="2400" dirty="0">
              <a:latin typeface="Comic Sans MS" panose="030F0702030302020204" pitchFamily="66" charset="0"/>
              <a:cs typeface="Arial Greek" panose="020B0604020202020204" pitchFamily="34" charset="0"/>
            </a:endParaRPr>
          </a:p>
          <a:p>
            <a:r>
              <a:rPr lang="el-GR" dirty="0">
                <a:latin typeface="Comic Sans MS" panose="030F0702030302020204" pitchFamily="66" charset="0"/>
              </a:rPr>
              <a:t>Διαιτολογία </a:t>
            </a:r>
          </a:p>
          <a:p>
            <a:r>
              <a:rPr lang="el-GR" dirty="0">
                <a:latin typeface="Comic Sans MS" panose="030F0702030302020204" pitchFamily="66" charset="0"/>
              </a:rPr>
              <a:t>Όλες οι σχολές των Οικονομικών</a:t>
            </a:r>
          </a:p>
          <a:p>
            <a:r>
              <a:rPr lang="el-GR" dirty="0">
                <a:latin typeface="Comic Sans MS" panose="030F0702030302020204" pitchFamily="66" charset="0"/>
              </a:rPr>
              <a:t>Πολυμέσα και Γραφικές  και τέχνες </a:t>
            </a:r>
          </a:p>
          <a:p>
            <a:endParaRPr lang="el-GR" dirty="0">
              <a:latin typeface="Comic Sans MS" panose="030F0702030302020204" pitchFamily="66" charset="0"/>
            </a:endParaRPr>
          </a:p>
        </p:txBody>
      </p:sp>
    </p:spTree>
    <p:extLst>
      <p:ext uri="{BB962C8B-B14F-4D97-AF65-F5344CB8AC3E}">
        <p14:creationId xmlns:p14="http://schemas.microsoft.com/office/powerpoint/2010/main" val="1771183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5400"/>
            <a:ext cx="7704667" cy="1295399"/>
          </a:xfrm>
        </p:spPr>
        <p:txBody>
          <a:bodyPr/>
          <a:lstStyle/>
          <a:p>
            <a:r>
              <a:rPr lang="el-GR" dirty="0">
                <a:latin typeface="Comic Sans MS" panose="030F0702030302020204" pitchFamily="66" charset="0"/>
              </a:rPr>
              <a:t>2</a:t>
            </a:r>
            <a:r>
              <a:rPr lang="el-GR" baseline="30000" dirty="0">
                <a:latin typeface="Comic Sans MS" panose="030F0702030302020204" pitchFamily="66" charset="0"/>
              </a:rPr>
              <a:t>η</a:t>
            </a:r>
            <a:r>
              <a:rPr lang="el-GR" dirty="0">
                <a:latin typeface="Comic Sans MS" panose="030F0702030302020204" pitchFamily="66" charset="0"/>
              </a:rPr>
              <a:t> ΟΜΠ</a:t>
            </a:r>
          </a:p>
        </p:txBody>
      </p:sp>
      <p:sp>
        <p:nvSpPr>
          <p:cNvPr id="3" name="Content Placeholder 2"/>
          <p:cNvSpPr>
            <a:spLocks noGrp="1"/>
          </p:cNvSpPr>
          <p:nvPr>
            <p:ph idx="1"/>
          </p:nvPr>
        </p:nvSpPr>
        <p:spPr>
          <a:xfrm>
            <a:off x="982133" y="1320799"/>
            <a:ext cx="8009467" cy="5080001"/>
          </a:xfrm>
        </p:spPr>
        <p:txBody>
          <a:bodyPr>
            <a:noAutofit/>
          </a:bodyPr>
          <a:lstStyle/>
          <a:p>
            <a:r>
              <a:rPr lang="el-GR" sz="1800" dirty="0">
                <a:latin typeface="Comic Sans MS" panose="030F0702030302020204" pitchFamily="66" charset="0"/>
                <a:cs typeface="Arial Greek" panose="020B0604020202020204" pitchFamily="34" charset="0"/>
              </a:rPr>
              <a:t>Δημοσιογραφία                                                                                                                           Ολοκληρωμένη Επικοινωνία Μάρκετινγκ</a:t>
            </a:r>
          </a:p>
          <a:p>
            <a:r>
              <a:rPr lang="el-GR" sz="1800" dirty="0">
                <a:latin typeface="Comic Sans MS" panose="030F0702030302020204" pitchFamily="66" charset="0"/>
                <a:cs typeface="Arial Greek" panose="020B0604020202020204" pitchFamily="34" charset="0"/>
              </a:rPr>
              <a:t>Κοινωνικές και Πολιτικές Επιστήμες</a:t>
            </a:r>
          </a:p>
          <a:p>
            <a:r>
              <a:rPr lang="el-GR" sz="1800" dirty="0">
                <a:latin typeface="Comic Sans MS" panose="030F0702030302020204" pitchFamily="66" charset="0"/>
                <a:cs typeface="Arial Greek" panose="020B0604020202020204" pitchFamily="34" charset="0"/>
              </a:rPr>
              <a:t>Πολυμέσα και Γραφικές  και τέχνες </a:t>
            </a:r>
          </a:p>
          <a:p>
            <a:r>
              <a:rPr lang="el-GR" sz="1800" dirty="0">
                <a:latin typeface="Comic Sans MS" panose="030F0702030302020204" pitchFamily="66" charset="0"/>
                <a:cs typeface="Arial Greek" panose="020B0604020202020204" pitchFamily="34" charset="0"/>
              </a:rPr>
              <a:t>Κοινωνική Εργασία</a:t>
            </a:r>
          </a:p>
          <a:p>
            <a:r>
              <a:rPr lang="el-GR" sz="1800" dirty="0">
                <a:latin typeface="Comic Sans MS" panose="030F0702030302020204" pitchFamily="66" charset="0"/>
                <a:cs typeface="Arial Greek" panose="020B0604020202020204" pitchFamily="34" charset="0"/>
              </a:rPr>
              <a:t>Ψυχολογία</a:t>
            </a:r>
          </a:p>
          <a:p>
            <a:r>
              <a:rPr lang="el-GR" sz="1800" dirty="0">
                <a:latin typeface="Comic Sans MS" panose="030F0702030302020204" pitchFamily="66" charset="0"/>
                <a:cs typeface="Arial Greek" panose="020B0604020202020204" pitchFamily="34" charset="0"/>
              </a:rPr>
              <a:t>Παιδαγωγικά</a:t>
            </a:r>
          </a:p>
          <a:p>
            <a:r>
              <a:rPr lang="el-GR" sz="1800" dirty="0">
                <a:latin typeface="Comic Sans MS" panose="030F0702030302020204" pitchFamily="66" charset="0"/>
                <a:cs typeface="Arial Greek" panose="020B0604020202020204" pitchFamily="34" charset="0"/>
              </a:rPr>
              <a:t>Παραϊατρικά (Φυσιοθεραπεία, </a:t>
            </a:r>
            <a:r>
              <a:rPr lang="el-GR" sz="1800" dirty="0" err="1">
                <a:latin typeface="Comic Sans MS" panose="030F0702030302020204" pitchFamily="66" charset="0"/>
                <a:cs typeface="Arial Greek" panose="020B0604020202020204" pitchFamily="34" charset="0"/>
              </a:rPr>
              <a:t>Εργοθεραπεία</a:t>
            </a:r>
            <a:r>
              <a:rPr lang="el-GR" sz="1800" dirty="0">
                <a:latin typeface="Comic Sans MS" panose="030F0702030302020204" pitchFamily="66" charset="0"/>
                <a:cs typeface="Arial Greek" panose="020B0604020202020204" pitchFamily="34" charset="0"/>
              </a:rPr>
              <a:t>)</a:t>
            </a:r>
          </a:p>
          <a:p>
            <a:r>
              <a:rPr lang="el-GR" sz="1800" dirty="0" err="1">
                <a:latin typeface="Comic Sans MS" panose="030F0702030302020204" pitchFamily="66" charset="0"/>
                <a:cs typeface="Arial Greek" panose="020B0604020202020204" pitchFamily="34" charset="0"/>
              </a:rPr>
              <a:t>Λογοθεραπεία</a:t>
            </a:r>
            <a:endParaRPr lang="el-GR" sz="1800" dirty="0">
              <a:latin typeface="Comic Sans MS" panose="030F0702030302020204" pitchFamily="66" charset="0"/>
              <a:cs typeface="Arial Greek" panose="020B0604020202020204" pitchFamily="34" charset="0"/>
            </a:endParaRPr>
          </a:p>
          <a:p>
            <a:endParaRPr lang="el-GR" sz="1800" dirty="0">
              <a:latin typeface="Comic Sans MS" panose="030F0702030302020204" pitchFamily="66" charset="0"/>
            </a:endParaRPr>
          </a:p>
        </p:txBody>
      </p:sp>
    </p:spTree>
    <p:extLst>
      <p:ext uri="{BB962C8B-B14F-4D97-AF65-F5344CB8AC3E}">
        <p14:creationId xmlns:p14="http://schemas.microsoft.com/office/powerpoint/2010/main" val="27373811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9984"/>
            <a:ext cx="7704667" cy="1676399"/>
          </a:xfrm>
        </p:spPr>
        <p:txBody>
          <a:bodyPr/>
          <a:lstStyle/>
          <a:p>
            <a:r>
              <a:rPr lang="el-GR" dirty="0">
                <a:latin typeface="Comic Sans MS" panose="030F0702030302020204" pitchFamily="66" charset="0"/>
              </a:rPr>
              <a:t>2</a:t>
            </a:r>
            <a:r>
              <a:rPr lang="el-GR" baseline="30000" dirty="0">
                <a:latin typeface="Comic Sans MS" panose="030F0702030302020204" pitchFamily="66" charset="0"/>
              </a:rPr>
              <a:t>η</a:t>
            </a:r>
            <a:r>
              <a:rPr lang="el-GR" dirty="0">
                <a:latin typeface="Comic Sans MS" panose="030F0702030302020204" pitchFamily="66" charset="0"/>
              </a:rPr>
              <a:t> ΟΜΠ</a:t>
            </a:r>
          </a:p>
        </p:txBody>
      </p:sp>
      <p:sp>
        <p:nvSpPr>
          <p:cNvPr id="3" name="Content Placeholder 2"/>
          <p:cNvSpPr>
            <a:spLocks noGrp="1"/>
          </p:cNvSpPr>
          <p:nvPr>
            <p:ph idx="1"/>
          </p:nvPr>
        </p:nvSpPr>
        <p:spPr>
          <a:xfrm>
            <a:off x="838201" y="1696383"/>
            <a:ext cx="8009466" cy="4475817"/>
          </a:xfrm>
        </p:spPr>
        <p:txBody>
          <a:bodyPr>
            <a:normAutofit fontScale="70000" lnSpcReduction="20000"/>
          </a:bodyPr>
          <a:lstStyle/>
          <a:p>
            <a:pPr marL="0" indent="0">
              <a:buNone/>
            </a:pPr>
            <a:r>
              <a:rPr lang="el-GR" sz="3800" b="1" u="sng" dirty="0">
                <a:solidFill>
                  <a:srgbClr val="0070C0"/>
                </a:solidFill>
                <a:latin typeface="Comic Sans MS" panose="030F0702030302020204" pitchFamily="66" charset="0"/>
                <a:cs typeface="Arial Greek" panose="020B0604020202020204" pitchFamily="34" charset="0"/>
              </a:rPr>
              <a:t>Μαθηματικά-Φυσική-Χημεία- Βιολογία </a:t>
            </a:r>
          </a:p>
          <a:p>
            <a:r>
              <a:rPr lang="el-GR" sz="2900" dirty="0">
                <a:latin typeface="Comic Sans MS" panose="030F0702030302020204" pitchFamily="66" charset="0"/>
                <a:cs typeface="Arial Greek" panose="020B0604020202020204" pitchFamily="34" charset="0"/>
              </a:rPr>
              <a:t>Ιατρική</a:t>
            </a:r>
          </a:p>
          <a:p>
            <a:r>
              <a:rPr lang="el-GR" sz="2900" dirty="0">
                <a:latin typeface="Comic Sans MS" panose="030F0702030302020204" pitchFamily="66" charset="0"/>
                <a:cs typeface="Arial Greek" panose="020B0604020202020204" pitchFamily="34" charset="0"/>
              </a:rPr>
              <a:t>Παραιατρικά Επαγγέλματα (Φυσιοθεραπεία, Εργοθεραπεία)</a:t>
            </a:r>
          </a:p>
          <a:p>
            <a:r>
              <a:rPr lang="el-GR" sz="2900" dirty="0">
                <a:latin typeface="Comic Sans MS" panose="030F0702030302020204" pitchFamily="66" charset="0"/>
                <a:cs typeface="Arial Greek" panose="020B0604020202020204" pitchFamily="34" charset="0"/>
              </a:rPr>
              <a:t>Χημεία</a:t>
            </a:r>
          </a:p>
          <a:p>
            <a:r>
              <a:rPr lang="el-GR" sz="2900" dirty="0">
                <a:latin typeface="Comic Sans MS" panose="030F0702030302020204" pitchFamily="66" charset="0"/>
                <a:cs typeface="Arial Greek" panose="020B0604020202020204" pitchFamily="34" charset="0"/>
              </a:rPr>
              <a:t>Όλες οι Μηχανολογίες</a:t>
            </a:r>
          </a:p>
          <a:p>
            <a:r>
              <a:rPr lang="el-GR" sz="2900" dirty="0">
                <a:latin typeface="Comic Sans MS" panose="030F0702030302020204" pitchFamily="66" charset="0"/>
                <a:cs typeface="Arial Greek" panose="020B0604020202020204" pitchFamily="34" charset="0"/>
              </a:rPr>
              <a:t>Μαθηματικά</a:t>
            </a:r>
          </a:p>
          <a:p>
            <a:r>
              <a:rPr lang="el-GR" sz="2900" dirty="0">
                <a:latin typeface="Comic Sans MS" panose="030F0702030302020204" pitchFamily="66" charset="0"/>
                <a:cs typeface="Arial Greek" panose="020B0604020202020204" pitchFamily="34" charset="0"/>
              </a:rPr>
              <a:t>Φυσική</a:t>
            </a:r>
            <a:endParaRPr lang="el-CY" sz="2900" dirty="0">
              <a:latin typeface="Comic Sans MS" panose="030F0702030302020204" pitchFamily="66" charset="0"/>
              <a:cs typeface="Arial Greek" panose="020B0604020202020204" pitchFamily="34" charset="0"/>
            </a:endParaRPr>
          </a:p>
          <a:p>
            <a:r>
              <a:rPr lang="el-CY" sz="2900" dirty="0">
                <a:latin typeface="Comic Sans MS" panose="030F0702030302020204" pitchFamily="66" charset="0"/>
                <a:cs typeface="Arial Greek" panose="020B0604020202020204" pitchFamily="34" charset="0"/>
              </a:rPr>
              <a:t>Στρατιωτικές Σχολές (Ευελπίδων και Ικάρων)</a:t>
            </a:r>
            <a:endParaRPr lang="el-GR" sz="2900" dirty="0">
              <a:latin typeface="Comic Sans MS" panose="030F0702030302020204" pitchFamily="66" charset="0"/>
              <a:cs typeface="Arial Greek" panose="020B0604020202020204" pitchFamily="34" charset="0"/>
            </a:endParaRPr>
          </a:p>
          <a:p>
            <a:r>
              <a:rPr lang="el-GR" sz="2900" dirty="0">
                <a:latin typeface="Comic Sans MS" panose="030F0702030302020204" pitchFamily="66" charset="0"/>
                <a:cs typeface="Arial Greek" panose="020B0604020202020204" pitchFamily="34" charset="0"/>
              </a:rPr>
              <a:t>Διαιτολόγια </a:t>
            </a:r>
          </a:p>
          <a:p>
            <a:r>
              <a:rPr lang="el-GR" sz="2900" dirty="0">
                <a:latin typeface="Comic Sans MS" panose="030F0702030302020204" pitchFamily="66" charset="0"/>
                <a:cs typeface="Arial Greek" panose="020B0604020202020204" pitchFamily="34" charset="0"/>
              </a:rPr>
              <a:t>Όλες οι σχολές των Οικονομικών</a:t>
            </a:r>
          </a:p>
          <a:p>
            <a:r>
              <a:rPr lang="el-GR" sz="2900" dirty="0">
                <a:latin typeface="Comic Sans MS" panose="030F0702030302020204" pitchFamily="66" charset="0"/>
                <a:cs typeface="Arial Greek" panose="020B0604020202020204" pitchFamily="34" charset="0"/>
              </a:rPr>
              <a:t>Πολυμέσα και Γραφικές  Τέχνες </a:t>
            </a:r>
          </a:p>
          <a:p>
            <a:endParaRPr lang="el-GR" dirty="0">
              <a:latin typeface="Comic Sans MS" panose="030F0702030302020204" pitchFamily="66" charset="0"/>
            </a:endParaRPr>
          </a:p>
        </p:txBody>
      </p:sp>
    </p:spTree>
    <p:extLst>
      <p:ext uri="{BB962C8B-B14F-4D97-AF65-F5344CB8AC3E}">
        <p14:creationId xmlns:p14="http://schemas.microsoft.com/office/powerpoint/2010/main" val="6876255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1530"/>
            <a:ext cx="7704667" cy="1553308"/>
          </a:xfrm>
        </p:spPr>
        <p:txBody>
          <a:bodyPr/>
          <a:lstStyle/>
          <a:p>
            <a:r>
              <a:rPr lang="el-GR" dirty="0">
                <a:latin typeface="Comic Sans MS" panose="030F0702030302020204" pitchFamily="66" charset="0"/>
              </a:rPr>
              <a:t>2</a:t>
            </a:r>
            <a:r>
              <a:rPr lang="el-GR" baseline="30000" dirty="0">
                <a:latin typeface="Comic Sans MS" panose="030F0702030302020204" pitchFamily="66" charset="0"/>
              </a:rPr>
              <a:t>η</a:t>
            </a:r>
            <a:r>
              <a:rPr lang="el-GR" dirty="0">
                <a:latin typeface="Comic Sans MS" panose="030F0702030302020204" pitchFamily="66" charset="0"/>
              </a:rPr>
              <a:t> ΟΜΠ</a:t>
            </a:r>
          </a:p>
        </p:txBody>
      </p:sp>
      <p:sp>
        <p:nvSpPr>
          <p:cNvPr id="3" name="Content Placeholder 2"/>
          <p:cNvSpPr>
            <a:spLocks noGrp="1"/>
          </p:cNvSpPr>
          <p:nvPr>
            <p:ph idx="1"/>
          </p:nvPr>
        </p:nvSpPr>
        <p:spPr>
          <a:xfrm>
            <a:off x="982133" y="2133600"/>
            <a:ext cx="7704667" cy="3866216"/>
          </a:xfrm>
        </p:spPr>
        <p:txBody>
          <a:bodyPr>
            <a:normAutofit lnSpcReduction="10000"/>
          </a:bodyPr>
          <a:lstStyle/>
          <a:p>
            <a:r>
              <a:rPr lang="el-GR" sz="2900" dirty="0">
                <a:latin typeface="Comic Sans MS" panose="030F0702030302020204" pitchFamily="66" charset="0"/>
                <a:cs typeface="Arial Greek" panose="020B0604020202020204" pitchFamily="34" charset="0"/>
              </a:rPr>
              <a:t>Δημοσιογραφία                                                                                                                           Ολοκληρωμένη Επικοινωνία Μάρκετινγκ</a:t>
            </a:r>
          </a:p>
          <a:p>
            <a:r>
              <a:rPr lang="el-GR" sz="2900" dirty="0">
                <a:latin typeface="Comic Sans MS" panose="030F0702030302020204" pitchFamily="66" charset="0"/>
                <a:cs typeface="Arial Greek" panose="020B0604020202020204" pitchFamily="34" charset="0"/>
              </a:rPr>
              <a:t>Κοινωνικές και Πολιτικές Επιστήμες                                                                                           </a:t>
            </a:r>
          </a:p>
          <a:p>
            <a:r>
              <a:rPr lang="el-GR" sz="2900" dirty="0">
                <a:latin typeface="Comic Sans MS" panose="030F0702030302020204" pitchFamily="66" charset="0"/>
                <a:cs typeface="Arial Greek" panose="020B0604020202020204" pitchFamily="34" charset="0"/>
              </a:rPr>
              <a:t>Κοινωνική Εργασία</a:t>
            </a:r>
          </a:p>
          <a:p>
            <a:r>
              <a:rPr lang="el-GR" sz="2900" dirty="0">
                <a:latin typeface="Comic Sans MS" panose="030F0702030302020204" pitchFamily="66" charset="0"/>
                <a:cs typeface="Arial Greek" panose="020B0604020202020204" pitchFamily="34" charset="0"/>
              </a:rPr>
              <a:t>Ψυχολογία</a:t>
            </a:r>
          </a:p>
          <a:p>
            <a:r>
              <a:rPr lang="el-GR" sz="2900" dirty="0">
                <a:latin typeface="Comic Sans MS" panose="030F0702030302020204" pitchFamily="66" charset="0"/>
                <a:cs typeface="Arial Greek" panose="020B0604020202020204" pitchFamily="34" charset="0"/>
              </a:rPr>
              <a:t>Παιδαγωγικά</a:t>
            </a:r>
          </a:p>
          <a:p>
            <a:r>
              <a:rPr lang="el-GR" sz="2900" dirty="0" err="1">
                <a:latin typeface="Comic Sans MS" panose="030F0702030302020204" pitchFamily="66" charset="0"/>
                <a:cs typeface="Arial Greek" panose="020B0604020202020204" pitchFamily="34" charset="0"/>
              </a:rPr>
              <a:t>Λογοθεραπεία</a:t>
            </a:r>
            <a:endParaRPr lang="el-GR" sz="2900" dirty="0">
              <a:latin typeface="Comic Sans MS" panose="030F0702030302020204" pitchFamily="66" charset="0"/>
              <a:cs typeface="Arial Greek" panose="020B0604020202020204" pitchFamily="34" charset="0"/>
            </a:endParaRPr>
          </a:p>
          <a:p>
            <a:endParaRPr lang="el-GR" dirty="0">
              <a:latin typeface="Comic Sans MS" panose="030F0702030302020204" pitchFamily="66" charset="0"/>
            </a:endParaRPr>
          </a:p>
        </p:txBody>
      </p:sp>
    </p:spTree>
    <p:extLst>
      <p:ext uri="{BB962C8B-B14F-4D97-AF65-F5344CB8AC3E}">
        <p14:creationId xmlns:p14="http://schemas.microsoft.com/office/powerpoint/2010/main" val="31575237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704667" cy="1981200"/>
          </a:xfrm>
        </p:spPr>
        <p:txBody>
          <a:bodyPr>
            <a:normAutofit/>
          </a:bodyPr>
          <a:lstStyle/>
          <a:p>
            <a:r>
              <a:rPr lang="el-GR" sz="3000" dirty="0">
                <a:latin typeface="Comic Sans MS" panose="030F0702030302020204" pitchFamily="66" charset="0"/>
                <a:cs typeface="Arial Greek" panose="020B0604020202020204" pitchFamily="34" charset="0"/>
              </a:rPr>
              <a:t>Ερωτήματα προς μαθητές</a:t>
            </a:r>
          </a:p>
        </p:txBody>
      </p:sp>
      <p:sp>
        <p:nvSpPr>
          <p:cNvPr id="5" name="Content Placeholder 4"/>
          <p:cNvSpPr>
            <a:spLocks noGrp="1"/>
          </p:cNvSpPr>
          <p:nvPr>
            <p:ph idx="1"/>
          </p:nvPr>
        </p:nvSpPr>
        <p:spPr>
          <a:xfrm>
            <a:off x="789425" y="1150620"/>
            <a:ext cx="7680960" cy="4556760"/>
          </a:xfrm>
        </p:spPr>
        <p:txBody>
          <a:bodyPr>
            <a:noAutofit/>
          </a:bodyPr>
          <a:lstStyle/>
          <a:p>
            <a:endParaRPr lang="el-GR" sz="2000" b="1" dirty="0">
              <a:latin typeface="Comic Sans MS" panose="030F0702030302020204" pitchFamily="66" charset="0"/>
            </a:endParaRPr>
          </a:p>
          <a:p>
            <a:endParaRPr lang="el-GR" sz="2000" b="1" dirty="0">
              <a:latin typeface="Comic Sans MS" panose="030F0702030302020204" pitchFamily="66" charset="0"/>
            </a:endParaRPr>
          </a:p>
          <a:p>
            <a:r>
              <a:rPr lang="el-GR" sz="2000" b="1" dirty="0" err="1">
                <a:latin typeface="Comic Sans MS" panose="030F0702030302020204" pitchFamily="66" charset="0"/>
                <a:cs typeface="Arial Greek" panose="020B0604020202020204" pitchFamily="34" charset="0"/>
              </a:rPr>
              <a:t>Ποιοί</a:t>
            </a:r>
            <a:r>
              <a:rPr lang="el-GR" sz="2000" b="1" dirty="0">
                <a:latin typeface="Comic Sans MS" panose="030F0702030302020204" pitchFamily="66" charset="0"/>
                <a:cs typeface="Arial Greek" panose="020B0604020202020204" pitchFamily="34" charset="0"/>
              </a:rPr>
              <a:t> αποφάσισαν τι θέλουν να σπουδάσουν; </a:t>
            </a:r>
          </a:p>
          <a:p>
            <a:pPr marL="0" indent="0">
              <a:buNone/>
            </a:pPr>
            <a:r>
              <a:rPr lang="el-GR" sz="2000" dirty="0">
                <a:latin typeface="Comic Sans MS" panose="030F0702030302020204" pitchFamily="66" charset="0"/>
                <a:cs typeface="Arial Greek" panose="020B0604020202020204" pitchFamily="34" charset="0"/>
              </a:rPr>
              <a:t>Περίπου 50% των μαθητών έχουν αμφιβολίες για την επιλογή τους</a:t>
            </a:r>
          </a:p>
          <a:p>
            <a:r>
              <a:rPr lang="el-GR" sz="2000" b="1" dirty="0" err="1">
                <a:latin typeface="Comic Sans MS" panose="030F0702030302020204" pitchFamily="66" charset="0"/>
                <a:cs typeface="Arial Greek" panose="020B0604020202020204" pitchFamily="34" charset="0"/>
              </a:rPr>
              <a:t>Ποιοί</a:t>
            </a:r>
            <a:r>
              <a:rPr lang="el-GR" sz="2000" b="1" dirty="0">
                <a:latin typeface="Comic Sans MS" panose="030F0702030302020204" pitchFamily="66" charset="0"/>
                <a:cs typeface="Arial Greek" panose="020B0604020202020204" pitchFamily="34" charset="0"/>
              </a:rPr>
              <a:t> μπήκαν στη διαδικασία να μελετήσουν προγράμματα σπουδών και να μελετήσουν επαγγέλματα;</a:t>
            </a:r>
          </a:p>
          <a:p>
            <a:pPr marL="0" indent="0">
              <a:buNone/>
            </a:pPr>
            <a:r>
              <a:rPr lang="el-GR" sz="2000" dirty="0">
                <a:latin typeface="Comic Sans MS" panose="030F0702030302020204" pitchFamily="66" charset="0"/>
                <a:cs typeface="Arial Greek" panose="020B0604020202020204" pitchFamily="34" charset="0"/>
              </a:rPr>
              <a:t>Περίπου 25% των μαθητών</a:t>
            </a:r>
          </a:p>
          <a:p>
            <a:r>
              <a:rPr lang="el-GR" sz="2000" b="1" dirty="0">
                <a:latin typeface="Comic Sans MS" panose="030F0702030302020204" pitchFamily="66" charset="0"/>
                <a:cs typeface="Arial Greek" panose="020B0604020202020204" pitchFamily="34" charset="0"/>
              </a:rPr>
              <a:t>Συμπέρασμα;</a:t>
            </a:r>
          </a:p>
          <a:p>
            <a:pPr marL="0" indent="0">
              <a:buNone/>
            </a:pPr>
            <a:r>
              <a:rPr lang="el-GR" sz="2000" dirty="0">
                <a:latin typeface="Comic Sans MS" panose="030F0702030302020204" pitchFamily="66" charset="0"/>
                <a:cs typeface="Arial Greek" panose="020B0604020202020204" pitchFamily="34" charset="0"/>
              </a:rPr>
              <a:t>Οι μαθητές πρέπει να μπουν στη διαδικασία προσωπικής διερεύνησης επειδή σε 2 χρόνια θα πρέπει να επιλέξουν κλάδο σπουδών  </a:t>
            </a:r>
          </a:p>
        </p:txBody>
      </p:sp>
    </p:spTree>
    <p:extLst>
      <p:ext uri="{BB962C8B-B14F-4D97-AF65-F5344CB8AC3E}">
        <p14:creationId xmlns:p14="http://schemas.microsoft.com/office/powerpoint/2010/main" val="3894171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500"/>
                                        <p:tgtEl>
                                          <p:spTgt spid="5">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04667" cy="1295399"/>
          </a:xfrm>
        </p:spPr>
        <p:txBody>
          <a:bodyPr/>
          <a:lstStyle/>
          <a:p>
            <a:r>
              <a:rPr lang="el-GR" dirty="0">
                <a:latin typeface="Comic Sans MS" panose="030F0702030302020204" pitchFamily="66" charset="0"/>
              </a:rPr>
              <a:t> 2</a:t>
            </a:r>
            <a:r>
              <a:rPr lang="el-GR" baseline="30000" dirty="0">
                <a:latin typeface="Comic Sans MS" panose="030F0702030302020204" pitchFamily="66" charset="0"/>
              </a:rPr>
              <a:t>η</a:t>
            </a:r>
            <a:r>
              <a:rPr lang="el-GR" dirty="0">
                <a:latin typeface="Comic Sans MS" panose="030F0702030302020204" pitchFamily="66" charset="0"/>
              </a:rPr>
              <a:t> ΟΜΠ </a:t>
            </a:r>
          </a:p>
        </p:txBody>
      </p:sp>
      <p:sp>
        <p:nvSpPr>
          <p:cNvPr id="3" name="Content Placeholder 2"/>
          <p:cNvSpPr>
            <a:spLocks noGrp="1"/>
          </p:cNvSpPr>
          <p:nvPr>
            <p:ph idx="1"/>
          </p:nvPr>
        </p:nvSpPr>
        <p:spPr>
          <a:xfrm>
            <a:off x="982133" y="1600200"/>
            <a:ext cx="7704667" cy="4399616"/>
          </a:xfrm>
        </p:spPr>
        <p:txBody>
          <a:bodyPr>
            <a:normAutofit fontScale="85000" lnSpcReduction="20000"/>
          </a:bodyPr>
          <a:lstStyle/>
          <a:p>
            <a:pPr marL="0" indent="0">
              <a:buNone/>
            </a:pPr>
            <a:r>
              <a:rPr lang="el-GR" b="1" u="sng" dirty="0">
                <a:solidFill>
                  <a:srgbClr val="0070C0"/>
                </a:solidFill>
                <a:latin typeface="Comic Sans MS" panose="030F0702030302020204" pitchFamily="66" charset="0"/>
                <a:cs typeface="Arial Greek" panose="020B0604020202020204" pitchFamily="34" charset="0"/>
              </a:rPr>
              <a:t>Μαθηματικά- Φυσική- Χημεία- Πληροφορική </a:t>
            </a:r>
          </a:p>
          <a:p>
            <a:r>
              <a:rPr lang="el-GR" dirty="0">
                <a:latin typeface="Comic Sans MS" panose="030F0702030302020204" pitchFamily="66" charset="0"/>
                <a:cs typeface="Arial Greek" panose="020B0604020202020204" pitchFamily="34" charset="0"/>
              </a:rPr>
              <a:t>Πληροφορική</a:t>
            </a:r>
          </a:p>
          <a:p>
            <a:r>
              <a:rPr lang="el-GR" dirty="0">
                <a:latin typeface="Comic Sans MS" panose="030F0702030302020204" pitchFamily="66" charset="0"/>
                <a:cs typeface="Arial Greek" panose="020B0604020202020204" pitchFamily="34" charset="0"/>
              </a:rPr>
              <a:t>Παραϊατρικά Επαγγέλματα (Φυσιοθεραπεία, </a:t>
            </a:r>
            <a:r>
              <a:rPr lang="el-GR" dirty="0" err="1">
                <a:latin typeface="Comic Sans MS" panose="030F0702030302020204" pitchFamily="66" charset="0"/>
                <a:cs typeface="Arial Greek" panose="020B0604020202020204" pitchFamily="34" charset="0"/>
              </a:rPr>
              <a:t>Εργοθεραπεία</a:t>
            </a:r>
            <a:r>
              <a:rPr lang="el-GR" dirty="0">
                <a:latin typeface="Comic Sans MS" panose="030F0702030302020204" pitchFamily="66" charset="0"/>
                <a:cs typeface="Arial Greek" panose="020B0604020202020204" pitchFamily="34" charset="0"/>
              </a:rPr>
              <a:t>)</a:t>
            </a:r>
          </a:p>
          <a:p>
            <a:r>
              <a:rPr lang="el-GR" dirty="0">
                <a:latin typeface="Comic Sans MS" panose="030F0702030302020204" pitchFamily="66" charset="0"/>
                <a:cs typeface="Arial Greek" panose="020B0604020202020204" pitchFamily="34" charset="0"/>
              </a:rPr>
              <a:t>Χημεία</a:t>
            </a:r>
          </a:p>
          <a:p>
            <a:r>
              <a:rPr lang="el-GR" dirty="0">
                <a:latin typeface="Comic Sans MS" panose="030F0702030302020204" pitchFamily="66" charset="0"/>
                <a:cs typeface="Arial Greek" panose="020B0604020202020204" pitchFamily="34" charset="0"/>
              </a:rPr>
              <a:t>Όλες οι Μηχανολογίες</a:t>
            </a:r>
          </a:p>
          <a:p>
            <a:r>
              <a:rPr lang="el-GR" dirty="0">
                <a:latin typeface="Comic Sans MS" panose="030F0702030302020204" pitchFamily="66" charset="0"/>
                <a:cs typeface="Arial Greek" panose="020B0604020202020204" pitchFamily="34" charset="0"/>
              </a:rPr>
              <a:t>Μαθηματικά</a:t>
            </a:r>
          </a:p>
          <a:p>
            <a:r>
              <a:rPr lang="el-GR" dirty="0">
                <a:latin typeface="Comic Sans MS" panose="030F0702030302020204" pitchFamily="66" charset="0"/>
                <a:cs typeface="Arial Greek" panose="020B0604020202020204" pitchFamily="34" charset="0"/>
              </a:rPr>
              <a:t>Φυσική</a:t>
            </a:r>
          </a:p>
          <a:p>
            <a:r>
              <a:rPr lang="el-CY" sz="2400" dirty="0">
                <a:latin typeface="Comic Sans MS" panose="030F0702030302020204" pitchFamily="66" charset="0"/>
                <a:cs typeface="Arial Greek" panose="020B0604020202020204" pitchFamily="34" charset="0"/>
              </a:rPr>
              <a:t>Στρατιωτικές Σχολές (Ευελπίδων και Ικάρων)</a:t>
            </a:r>
            <a:endParaRPr lang="el-GR" sz="2400" dirty="0">
              <a:latin typeface="Comic Sans MS" panose="030F0702030302020204" pitchFamily="66" charset="0"/>
              <a:cs typeface="Arial Greek" panose="020B0604020202020204" pitchFamily="34" charset="0"/>
            </a:endParaRPr>
          </a:p>
          <a:p>
            <a:r>
              <a:rPr lang="el-GR" dirty="0">
                <a:latin typeface="Comic Sans MS" panose="030F0702030302020204" pitchFamily="66" charset="0"/>
                <a:cs typeface="Arial Greek" panose="020B0604020202020204" pitchFamily="34" charset="0"/>
              </a:rPr>
              <a:t>Διαιτολογία </a:t>
            </a:r>
          </a:p>
          <a:p>
            <a:r>
              <a:rPr lang="el-GR" dirty="0">
                <a:latin typeface="Comic Sans MS" panose="030F0702030302020204" pitchFamily="66" charset="0"/>
                <a:cs typeface="Arial Greek" panose="020B0604020202020204" pitchFamily="34" charset="0"/>
              </a:rPr>
              <a:t>Όλες οι σχολές των Οικονομικών</a:t>
            </a:r>
          </a:p>
          <a:p>
            <a:r>
              <a:rPr lang="el-GR" dirty="0">
                <a:latin typeface="Comic Sans MS" panose="030F0702030302020204" pitchFamily="66" charset="0"/>
                <a:cs typeface="Arial Greek" panose="020B0604020202020204" pitchFamily="34" charset="0"/>
              </a:rPr>
              <a:t>Πολυμέσα και Γραφικές Τέχνες </a:t>
            </a:r>
          </a:p>
          <a:p>
            <a:endParaRPr lang="el-GR" dirty="0">
              <a:latin typeface="Comic Sans MS" panose="030F0702030302020204" pitchFamily="66" charset="0"/>
            </a:endParaRPr>
          </a:p>
        </p:txBody>
      </p:sp>
    </p:spTree>
    <p:extLst>
      <p:ext uri="{BB962C8B-B14F-4D97-AF65-F5344CB8AC3E}">
        <p14:creationId xmlns:p14="http://schemas.microsoft.com/office/powerpoint/2010/main" val="1249132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04667" cy="1371600"/>
          </a:xfrm>
        </p:spPr>
        <p:txBody>
          <a:bodyPr/>
          <a:lstStyle/>
          <a:p>
            <a:r>
              <a:rPr lang="el-GR" dirty="0">
                <a:latin typeface="Comic Sans MS" panose="030F0702030302020204" pitchFamily="66" charset="0"/>
              </a:rPr>
              <a:t>2</a:t>
            </a:r>
            <a:r>
              <a:rPr lang="el-GR" baseline="30000" dirty="0">
                <a:latin typeface="Comic Sans MS" panose="030F0702030302020204" pitchFamily="66" charset="0"/>
              </a:rPr>
              <a:t>η</a:t>
            </a:r>
            <a:r>
              <a:rPr lang="el-GR" dirty="0">
                <a:latin typeface="Comic Sans MS" panose="030F0702030302020204" pitchFamily="66" charset="0"/>
              </a:rPr>
              <a:t> ΟΜΠ</a:t>
            </a:r>
          </a:p>
        </p:txBody>
      </p:sp>
      <p:sp>
        <p:nvSpPr>
          <p:cNvPr id="3" name="Content Placeholder 2"/>
          <p:cNvSpPr>
            <a:spLocks noGrp="1"/>
          </p:cNvSpPr>
          <p:nvPr>
            <p:ph idx="1"/>
          </p:nvPr>
        </p:nvSpPr>
        <p:spPr>
          <a:xfrm>
            <a:off x="1143000" y="1371600"/>
            <a:ext cx="7543800" cy="4628216"/>
          </a:xfrm>
        </p:spPr>
        <p:txBody>
          <a:bodyPr>
            <a:normAutofit fontScale="92500" lnSpcReduction="20000"/>
          </a:bodyPr>
          <a:lstStyle/>
          <a:p>
            <a:pPr marL="0" indent="0">
              <a:buNone/>
            </a:pPr>
            <a:endParaRPr lang="el-GR" sz="3300" dirty="0">
              <a:latin typeface="Comic Sans MS" panose="030F0702030302020204" pitchFamily="66" charset="0"/>
              <a:cs typeface="Arial Greek" panose="020B0604020202020204" pitchFamily="34" charset="0"/>
            </a:endParaRPr>
          </a:p>
          <a:p>
            <a:r>
              <a:rPr lang="el-GR" sz="3300" dirty="0">
                <a:latin typeface="Comic Sans MS" panose="030F0702030302020204" pitchFamily="66" charset="0"/>
                <a:cs typeface="Arial Greek" panose="020B0604020202020204" pitchFamily="34" charset="0"/>
              </a:rPr>
              <a:t>Δημοσιογραφία</a:t>
            </a:r>
          </a:p>
          <a:p>
            <a:r>
              <a:rPr lang="el-GR" sz="3300" dirty="0">
                <a:latin typeface="Comic Sans MS" panose="030F0702030302020204" pitchFamily="66" charset="0"/>
                <a:cs typeface="Arial Greek" panose="020B0604020202020204" pitchFamily="34" charset="0"/>
              </a:rPr>
              <a:t>Ολοκληρωμένη Επικοινωνία Μάρκετινγκ                                                                                                                       </a:t>
            </a:r>
          </a:p>
          <a:p>
            <a:r>
              <a:rPr lang="el-GR" sz="3300" dirty="0">
                <a:latin typeface="Comic Sans MS" panose="030F0702030302020204" pitchFamily="66" charset="0"/>
                <a:cs typeface="Arial Greek" panose="020B0604020202020204" pitchFamily="34" charset="0"/>
              </a:rPr>
              <a:t>Κοινωνικές και Πολιτικές Επιστήμες                                                                                           </a:t>
            </a:r>
          </a:p>
          <a:p>
            <a:r>
              <a:rPr lang="el-GR" sz="3300" dirty="0">
                <a:latin typeface="Comic Sans MS" panose="030F0702030302020204" pitchFamily="66" charset="0"/>
                <a:cs typeface="Arial Greek" panose="020B0604020202020204" pitchFamily="34" charset="0"/>
              </a:rPr>
              <a:t>Κοινωνική Εργασία</a:t>
            </a:r>
          </a:p>
          <a:p>
            <a:r>
              <a:rPr lang="el-GR" sz="3300" dirty="0">
                <a:latin typeface="Comic Sans MS" panose="030F0702030302020204" pitchFamily="66" charset="0"/>
                <a:cs typeface="Arial Greek" panose="020B0604020202020204" pitchFamily="34" charset="0"/>
              </a:rPr>
              <a:t>Ψυχολογία</a:t>
            </a:r>
          </a:p>
          <a:p>
            <a:r>
              <a:rPr lang="el-GR" sz="3300" dirty="0">
                <a:latin typeface="Comic Sans MS" panose="030F0702030302020204" pitchFamily="66" charset="0"/>
                <a:cs typeface="Arial Greek" panose="020B0604020202020204" pitchFamily="34" charset="0"/>
              </a:rPr>
              <a:t>Παιδαγωγικά</a:t>
            </a:r>
          </a:p>
          <a:p>
            <a:r>
              <a:rPr lang="el-GR" sz="3300" dirty="0" err="1">
                <a:latin typeface="Comic Sans MS" panose="030F0702030302020204" pitchFamily="66" charset="0"/>
                <a:cs typeface="Arial Greek" panose="020B0604020202020204" pitchFamily="34" charset="0"/>
              </a:rPr>
              <a:t>Λογοθεραπεία</a:t>
            </a:r>
            <a:endParaRPr lang="el-GR" sz="3300" dirty="0">
              <a:latin typeface="Comic Sans MS" panose="030F0702030302020204" pitchFamily="66" charset="0"/>
              <a:cs typeface="Arial Greek" panose="020B0604020202020204" pitchFamily="34" charset="0"/>
            </a:endParaRPr>
          </a:p>
          <a:p>
            <a:endParaRPr lang="el-GR" dirty="0">
              <a:latin typeface="Comic Sans MS" panose="030F0702030302020204" pitchFamily="66" charset="0"/>
            </a:endParaRPr>
          </a:p>
          <a:p>
            <a:endParaRPr lang="el-GR" dirty="0">
              <a:latin typeface="Comic Sans MS" panose="030F0702030302020204" pitchFamily="66" charset="0"/>
            </a:endParaRPr>
          </a:p>
        </p:txBody>
      </p:sp>
    </p:spTree>
    <p:extLst>
      <p:ext uri="{BB962C8B-B14F-4D97-AF65-F5344CB8AC3E}">
        <p14:creationId xmlns:p14="http://schemas.microsoft.com/office/powerpoint/2010/main" val="495951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704667" cy="1219199"/>
          </a:xfrm>
        </p:spPr>
        <p:txBody>
          <a:bodyPr/>
          <a:lstStyle/>
          <a:p>
            <a:r>
              <a:rPr lang="el-GR" dirty="0">
                <a:latin typeface="Comic Sans MS" panose="030F0702030302020204" pitchFamily="66" charset="0"/>
              </a:rPr>
              <a:t>2</a:t>
            </a:r>
            <a:r>
              <a:rPr lang="el-GR" baseline="30000" dirty="0">
                <a:latin typeface="Comic Sans MS" panose="030F0702030302020204" pitchFamily="66" charset="0"/>
              </a:rPr>
              <a:t>η</a:t>
            </a:r>
            <a:r>
              <a:rPr lang="el-GR" dirty="0">
                <a:latin typeface="Comic Sans MS" panose="030F0702030302020204" pitchFamily="66" charset="0"/>
              </a:rPr>
              <a:t> ΟΜΠ</a:t>
            </a:r>
          </a:p>
        </p:txBody>
      </p:sp>
      <p:sp>
        <p:nvSpPr>
          <p:cNvPr id="3" name="Content Placeholder 2"/>
          <p:cNvSpPr>
            <a:spLocks noGrp="1"/>
          </p:cNvSpPr>
          <p:nvPr>
            <p:ph idx="1"/>
          </p:nvPr>
        </p:nvSpPr>
        <p:spPr>
          <a:xfrm>
            <a:off x="982133" y="1676400"/>
            <a:ext cx="7704667" cy="4323416"/>
          </a:xfrm>
        </p:spPr>
        <p:txBody>
          <a:bodyPr>
            <a:normAutofit fontScale="92500" lnSpcReduction="20000"/>
          </a:bodyPr>
          <a:lstStyle/>
          <a:p>
            <a:pPr marL="0" indent="0">
              <a:buNone/>
            </a:pPr>
            <a:r>
              <a:rPr lang="el-GR" b="1" u="sng" dirty="0">
                <a:solidFill>
                  <a:srgbClr val="0070C0"/>
                </a:solidFill>
                <a:latin typeface="Comic Sans MS" panose="030F0702030302020204" pitchFamily="66" charset="0"/>
                <a:cs typeface="Arial Greek" panose="020B0604020202020204" pitchFamily="34" charset="0"/>
              </a:rPr>
              <a:t>Μαθηματικά- Φυσική- Χημεία- Σχέδιο </a:t>
            </a:r>
          </a:p>
          <a:p>
            <a:r>
              <a:rPr lang="el-GR" dirty="0">
                <a:latin typeface="Comic Sans MS" panose="030F0702030302020204" pitchFamily="66" charset="0"/>
                <a:cs typeface="Arial Greek" panose="020B0604020202020204" pitchFamily="34" charset="0"/>
              </a:rPr>
              <a:t>Αρχιτεκτονική</a:t>
            </a:r>
          </a:p>
          <a:p>
            <a:r>
              <a:rPr lang="el-GR" dirty="0">
                <a:latin typeface="Comic Sans MS" panose="030F0702030302020204" pitchFamily="66" charset="0"/>
                <a:cs typeface="Arial Greek" panose="020B0604020202020204" pitchFamily="34" charset="0"/>
              </a:rPr>
              <a:t>Παραϊατρικά Επαγγέλματα </a:t>
            </a:r>
          </a:p>
          <a:p>
            <a:r>
              <a:rPr lang="el-GR" dirty="0">
                <a:latin typeface="Comic Sans MS" panose="030F0702030302020204" pitchFamily="66" charset="0"/>
                <a:cs typeface="Arial Greek" panose="020B0604020202020204" pitchFamily="34" charset="0"/>
              </a:rPr>
              <a:t>Χημεία</a:t>
            </a:r>
          </a:p>
          <a:p>
            <a:r>
              <a:rPr lang="el-GR" dirty="0">
                <a:latin typeface="Comic Sans MS" panose="030F0702030302020204" pitchFamily="66" charset="0"/>
                <a:cs typeface="Arial Greek" panose="020B0604020202020204" pitchFamily="34" charset="0"/>
              </a:rPr>
              <a:t>Όλες οι Μηχανολογίες</a:t>
            </a:r>
          </a:p>
          <a:p>
            <a:r>
              <a:rPr lang="el-GR" dirty="0">
                <a:latin typeface="Comic Sans MS" panose="030F0702030302020204" pitchFamily="66" charset="0"/>
                <a:cs typeface="Arial Greek" panose="020B0604020202020204" pitchFamily="34" charset="0"/>
              </a:rPr>
              <a:t>Μαθηματικά</a:t>
            </a:r>
          </a:p>
          <a:p>
            <a:r>
              <a:rPr lang="el-GR" dirty="0">
                <a:latin typeface="Comic Sans MS" panose="030F0702030302020204" pitchFamily="66" charset="0"/>
                <a:cs typeface="Arial Greek" panose="020B0604020202020204" pitchFamily="34" charset="0"/>
              </a:rPr>
              <a:t>Φυσική</a:t>
            </a:r>
          </a:p>
          <a:p>
            <a:r>
              <a:rPr lang="el-CY" sz="2400" dirty="0">
                <a:latin typeface="Comic Sans MS" panose="030F0702030302020204" pitchFamily="66" charset="0"/>
                <a:cs typeface="Arial Greek" panose="020B0604020202020204" pitchFamily="34" charset="0"/>
              </a:rPr>
              <a:t>Στρατιωτικές Σχολές (Ευελπίδων και Ικάρων)</a:t>
            </a:r>
            <a:r>
              <a:rPr lang="el-GR" dirty="0">
                <a:latin typeface="Comic Sans MS" panose="030F0702030302020204" pitchFamily="66" charset="0"/>
                <a:cs typeface="Arial Greek" panose="020B0604020202020204" pitchFamily="34" charset="0"/>
              </a:rPr>
              <a:t> </a:t>
            </a:r>
          </a:p>
          <a:p>
            <a:r>
              <a:rPr lang="el-GR" dirty="0">
                <a:latin typeface="Comic Sans MS" panose="030F0702030302020204" pitchFamily="66" charset="0"/>
                <a:cs typeface="Arial Greek" panose="020B0604020202020204" pitchFamily="34" charset="0"/>
              </a:rPr>
              <a:t>Όλες οι σχολές των Οικονομικών</a:t>
            </a:r>
          </a:p>
          <a:p>
            <a:r>
              <a:rPr lang="el-GR" dirty="0">
                <a:latin typeface="Comic Sans MS" panose="030F0702030302020204" pitchFamily="66" charset="0"/>
                <a:cs typeface="Arial Greek" panose="020B0604020202020204" pitchFamily="34" charset="0"/>
              </a:rPr>
              <a:t>Πολυμέσα και Γραφικές Τέχνες </a:t>
            </a:r>
          </a:p>
          <a:p>
            <a:pPr marL="0" indent="0">
              <a:buNone/>
            </a:pPr>
            <a:endParaRPr lang="el-GR" dirty="0">
              <a:latin typeface="Comic Sans MS" panose="030F0702030302020204" pitchFamily="66" charset="0"/>
            </a:endParaRPr>
          </a:p>
          <a:p>
            <a:endParaRPr lang="el-GR" dirty="0">
              <a:latin typeface="Comic Sans MS" panose="030F0702030302020204" pitchFamily="66" charset="0"/>
            </a:endParaRPr>
          </a:p>
        </p:txBody>
      </p:sp>
    </p:spTree>
    <p:extLst>
      <p:ext uri="{BB962C8B-B14F-4D97-AF65-F5344CB8AC3E}">
        <p14:creationId xmlns:p14="http://schemas.microsoft.com/office/powerpoint/2010/main" val="19410247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04667" cy="1447799"/>
          </a:xfrm>
        </p:spPr>
        <p:txBody>
          <a:bodyPr/>
          <a:lstStyle/>
          <a:p>
            <a:r>
              <a:rPr lang="el-GR" dirty="0">
                <a:latin typeface="Comic Sans MS" panose="030F0702030302020204" pitchFamily="66" charset="0"/>
              </a:rPr>
              <a:t>2</a:t>
            </a:r>
            <a:r>
              <a:rPr lang="el-GR" baseline="30000" dirty="0">
                <a:latin typeface="Comic Sans MS" panose="030F0702030302020204" pitchFamily="66" charset="0"/>
              </a:rPr>
              <a:t>η</a:t>
            </a:r>
            <a:r>
              <a:rPr lang="el-GR" dirty="0">
                <a:latin typeface="Comic Sans MS" panose="030F0702030302020204" pitchFamily="66" charset="0"/>
              </a:rPr>
              <a:t> ΟΜΠ</a:t>
            </a:r>
          </a:p>
        </p:txBody>
      </p:sp>
      <p:sp>
        <p:nvSpPr>
          <p:cNvPr id="3" name="Content Placeholder 2"/>
          <p:cNvSpPr>
            <a:spLocks noGrp="1"/>
          </p:cNvSpPr>
          <p:nvPr>
            <p:ph idx="1"/>
          </p:nvPr>
        </p:nvSpPr>
        <p:spPr>
          <a:xfrm>
            <a:off x="982133" y="1447799"/>
            <a:ext cx="7704667" cy="4552017"/>
          </a:xfrm>
        </p:spPr>
        <p:txBody>
          <a:bodyPr>
            <a:normAutofit fontScale="85000" lnSpcReduction="20000"/>
          </a:bodyPr>
          <a:lstStyle/>
          <a:p>
            <a:pPr marL="0" indent="0">
              <a:buNone/>
            </a:pPr>
            <a:r>
              <a:rPr lang="el-GR" b="1" u="sng" dirty="0">
                <a:solidFill>
                  <a:srgbClr val="0070C0"/>
                </a:solidFill>
                <a:latin typeface="Comic Sans MS" panose="030F0702030302020204" pitchFamily="66" charset="0"/>
                <a:cs typeface="Arial Greek" panose="020B0604020202020204" pitchFamily="34" charset="0"/>
              </a:rPr>
              <a:t>Μαθηματικά- Φυσική- Βιολογία- Αγγλικά </a:t>
            </a:r>
          </a:p>
          <a:p>
            <a:r>
              <a:rPr lang="el-GR" dirty="0">
                <a:latin typeface="Comic Sans MS" panose="030F0702030302020204" pitchFamily="66" charset="0"/>
                <a:cs typeface="Arial Greek" panose="020B0604020202020204" pitchFamily="34" charset="0"/>
              </a:rPr>
              <a:t>Παραιατρικά Επαγγέλματα </a:t>
            </a:r>
          </a:p>
          <a:p>
            <a:r>
              <a:rPr lang="el-GR" dirty="0">
                <a:latin typeface="Comic Sans MS" panose="030F0702030302020204" pitchFamily="66" charset="0"/>
                <a:cs typeface="Arial Greek" panose="020B0604020202020204" pitchFamily="34" charset="0"/>
              </a:rPr>
              <a:t>Βιολογία </a:t>
            </a:r>
          </a:p>
          <a:p>
            <a:r>
              <a:rPr lang="el-GR" dirty="0">
                <a:latin typeface="Comic Sans MS" panose="030F0702030302020204" pitchFamily="66" charset="0"/>
                <a:cs typeface="Arial Greek" panose="020B0604020202020204" pitchFamily="34" charset="0"/>
              </a:rPr>
              <a:t>Όλες οι Μηχανολογίες</a:t>
            </a:r>
          </a:p>
          <a:p>
            <a:r>
              <a:rPr lang="el-GR" dirty="0">
                <a:latin typeface="Comic Sans MS" panose="030F0702030302020204" pitchFamily="66" charset="0"/>
                <a:cs typeface="Arial Greek" panose="020B0604020202020204" pitchFamily="34" charset="0"/>
              </a:rPr>
              <a:t>Μαθηματικά</a:t>
            </a:r>
          </a:p>
          <a:p>
            <a:r>
              <a:rPr lang="el-GR" dirty="0">
                <a:latin typeface="Comic Sans MS" panose="030F0702030302020204" pitchFamily="66" charset="0"/>
                <a:cs typeface="Arial Greek" panose="020B0604020202020204" pitchFamily="34" charset="0"/>
              </a:rPr>
              <a:t>Φυσική</a:t>
            </a:r>
            <a:endParaRPr lang="el-CY" dirty="0">
              <a:latin typeface="Comic Sans MS" panose="030F0702030302020204" pitchFamily="66" charset="0"/>
              <a:cs typeface="Arial Greek" panose="020B0604020202020204" pitchFamily="34" charset="0"/>
            </a:endParaRPr>
          </a:p>
          <a:p>
            <a:r>
              <a:rPr lang="el-CY" sz="2400" dirty="0">
                <a:latin typeface="Comic Sans MS" panose="030F0702030302020204" pitchFamily="66" charset="0"/>
                <a:cs typeface="Arial Greek" panose="020B0604020202020204" pitchFamily="34" charset="0"/>
              </a:rPr>
              <a:t>Στρατιωτικές Σχολές (Ευελπίδων και Ικάρων)</a:t>
            </a:r>
            <a:endParaRPr lang="el-GR" dirty="0">
              <a:latin typeface="Comic Sans MS" panose="030F0702030302020204" pitchFamily="66" charset="0"/>
              <a:cs typeface="Arial Greek" panose="020B0604020202020204" pitchFamily="34" charset="0"/>
            </a:endParaRPr>
          </a:p>
          <a:p>
            <a:r>
              <a:rPr lang="el-GR" dirty="0">
                <a:latin typeface="Comic Sans MS" panose="030F0702030302020204" pitchFamily="66" charset="0"/>
                <a:cs typeface="Arial Greek" panose="020B0604020202020204" pitchFamily="34" charset="0"/>
              </a:rPr>
              <a:t>Σχολές </a:t>
            </a:r>
            <a:r>
              <a:rPr lang="el-CY" dirty="0">
                <a:latin typeface="Comic Sans MS" panose="030F0702030302020204" pitchFamily="66" charset="0"/>
                <a:cs typeface="Arial Greek" panose="020B0604020202020204" pitchFamily="34" charset="0"/>
              </a:rPr>
              <a:t>Μόνιμων </a:t>
            </a:r>
            <a:r>
              <a:rPr lang="el-GR" dirty="0">
                <a:latin typeface="Comic Sans MS" panose="030F0702030302020204" pitchFamily="66" charset="0"/>
                <a:cs typeface="Arial Greek" panose="020B0604020202020204" pitchFamily="34" charset="0"/>
              </a:rPr>
              <a:t>Υπαξιωματικών </a:t>
            </a:r>
          </a:p>
          <a:p>
            <a:r>
              <a:rPr lang="el-GR" dirty="0">
                <a:latin typeface="Comic Sans MS" panose="030F0702030302020204" pitchFamily="66" charset="0"/>
                <a:cs typeface="Arial Greek" panose="020B0604020202020204" pitchFamily="34" charset="0"/>
              </a:rPr>
              <a:t>Διαιτολογία </a:t>
            </a:r>
          </a:p>
          <a:p>
            <a:r>
              <a:rPr lang="el-GR" dirty="0">
                <a:latin typeface="Comic Sans MS" panose="030F0702030302020204" pitchFamily="66" charset="0"/>
                <a:cs typeface="Arial Greek" panose="020B0604020202020204" pitchFamily="34" charset="0"/>
              </a:rPr>
              <a:t>Όλες οι σχολές των Οικονομικών</a:t>
            </a:r>
          </a:p>
          <a:p>
            <a:r>
              <a:rPr lang="el-GR" dirty="0">
                <a:latin typeface="Comic Sans MS" panose="030F0702030302020204" pitchFamily="66" charset="0"/>
                <a:cs typeface="Arial Greek" panose="020B0604020202020204" pitchFamily="34" charset="0"/>
              </a:rPr>
              <a:t>Πολυμέσα και Γραφικές  Τέχνες </a:t>
            </a:r>
          </a:p>
          <a:p>
            <a:endParaRPr lang="el-GR" dirty="0">
              <a:latin typeface="Comic Sans MS" panose="030F0702030302020204" pitchFamily="66" charset="0"/>
            </a:endParaRPr>
          </a:p>
        </p:txBody>
      </p:sp>
    </p:spTree>
    <p:extLst>
      <p:ext uri="{BB962C8B-B14F-4D97-AF65-F5344CB8AC3E}">
        <p14:creationId xmlns:p14="http://schemas.microsoft.com/office/powerpoint/2010/main" val="21443182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04667" cy="1447800"/>
          </a:xfrm>
        </p:spPr>
        <p:txBody>
          <a:bodyPr/>
          <a:lstStyle/>
          <a:p>
            <a:r>
              <a:rPr lang="el-GR" dirty="0">
                <a:latin typeface="Comic Sans MS" panose="030F0702030302020204" pitchFamily="66" charset="0"/>
              </a:rPr>
              <a:t>2</a:t>
            </a:r>
            <a:r>
              <a:rPr lang="el-GR" baseline="30000" dirty="0">
                <a:latin typeface="Comic Sans MS" panose="030F0702030302020204" pitchFamily="66" charset="0"/>
              </a:rPr>
              <a:t>η</a:t>
            </a:r>
            <a:r>
              <a:rPr lang="el-GR" dirty="0">
                <a:latin typeface="Comic Sans MS" panose="030F0702030302020204" pitchFamily="66" charset="0"/>
              </a:rPr>
              <a:t> ΟΜΠ </a:t>
            </a:r>
          </a:p>
        </p:txBody>
      </p:sp>
      <p:sp>
        <p:nvSpPr>
          <p:cNvPr id="3" name="Content Placeholder 2"/>
          <p:cNvSpPr>
            <a:spLocks noGrp="1"/>
          </p:cNvSpPr>
          <p:nvPr>
            <p:ph idx="1"/>
          </p:nvPr>
        </p:nvSpPr>
        <p:spPr>
          <a:xfrm>
            <a:off x="982133" y="1676400"/>
            <a:ext cx="7704667" cy="4323416"/>
          </a:xfrm>
        </p:spPr>
        <p:txBody>
          <a:bodyPr>
            <a:normAutofit fontScale="92500" lnSpcReduction="20000"/>
          </a:bodyPr>
          <a:lstStyle/>
          <a:p>
            <a:pPr marL="0" indent="0">
              <a:buNone/>
            </a:pPr>
            <a:r>
              <a:rPr lang="el-GR" b="1" u="sng" dirty="0">
                <a:solidFill>
                  <a:srgbClr val="0070C0"/>
                </a:solidFill>
                <a:latin typeface="Comic Sans MS" panose="030F0702030302020204" pitchFamily="66" charset="0"/>
                <a:cs typeface="Arial Greek" panose="020B0604020202020204" pitchFamily="34" charset="0"/>
              </a:rPr>
              <a:t>Μαθηματικά- Φυσική-Βιολογία- Γαλλικά ή Ιταλικά  </a:t>
            </a:r>
          </a:p>
          <a:p>
            <a:r>
              <a:rPr lang="el-GR" dirty="0">
                <a:latin typeface="Comic Sans MS" panose="030F0702030302020204" pitchFamily="66" charset="0"/>
                <a:cs typeface="Arial Greek" panose="020B0604020202020204" pitchFamily="34" charset="0"/>
              </a:rPr>
              <a:t>Βιολογία</a:t>
            </a:r>
          </a:p>
          <a:p>
            <a:r>
              <a:rPr lang="el-GR" dirty="0">
                <a:latin typeface="Comic Sans MS" panose="030F0702030302020204" pitchFamily="66" charset="0"/>
                <a:cs typeface="Arial Greek" panose="020B0604020202020204" pitchFamily="34" charset="0"/>
              </a:rPr>
              <a:t>Παραιατρικά Επαγγέλματα </a:t>
            </a:r>
          </a:p>
          <a:p>
            <a:r>
              <a:rPr lang="el-GR" dirty="0">
                <a:latin typeface="Comic Sans MS" panose="030F0702030302020204" pitchFamily="66" charset="0"/>
                <a:cs typeface="Arial Greek" panose="020B0604020202020204" pitchFamily="34" charset="0"/>
              </a:rPr>
              <a:t>Όλες οι Μηχανολογίες</a:t>
            </a:r>
          </a:p>
          <a:p>
            <a:r>
              <a:rPr lang="el-GR" dirty="0">
                <a:latin typeface="Comic Sans MS" panose="030F0702030302020204" pitchFamily="66" charset="0"/>
                <a:cs typeface="Arial Greek" panose="020B0604020202020204" pitchFamily="34" charset="0"/>
              </a:rPr>
              <a:t>Μαθηματικά</a:t>
            </a:r>
          </a:p>
          <a:p>
            <a:r>
              <a:rPr lang="el-GR" dirty="0">
                <a:latin typeface="Comic Sans MS" panose="030F0702030302020204" pitchFamily="66" charset="0"/>
                <a:cs typeface="Arial Greek" panose="020B0604020202020204" pitchFamily="34" charset="0"/>
              </a:rPr>
              <a:t>Φυσική</a:t>
            </a:r>
          </a:p>
          <a:p>
            <a:r>
              <a:rPr lang="el-CY" sz="2400" dirty="0">
                <a:latin typeface="Comic Sans MS" panose="030F0702030302020204" pitchFamily="66" charset="0"/>
                <a:cs typeface="Arial Greek" panose="020B0604020202020204" pitchFamily="34" charset="0"/>
              </a:rPr>
              <a:t>Στρατιωτικές Σχολές (Ευελπίδων και Ικάρων)</a:t>
            </a:r>
            <a:endParaRPr lang="el-GR" dirty="0">
              <a:latin typeface="Comic Sans MS" panose="030F0702030302020204" pitchFamily="66" charset="0"/>
              <a:cs typeface="Arial Greek" panose="020B0604020202020204" pitchFamily="34" charset="0"/>
            </a:endParaRPr>
          </a:p>
          <a:p>
            <a:r>
              <a:rPr lang="el-GR" dirty="0" err="1">
                <a:latin typeface="Comic Sans MS" panose="030F0702030302020204" pitchFamily="66" charset="0"/>
                <a:cs typeface="Arial Greek" panose="020B0604020202020204" pitchFamily="34" charset="0"/>
              </a:rPr>
              <a:t>Διαιτολογία</a:t>
            </a:r>
            <a:r>
              <a:rPr lang="el-GR" dirty="0">
                <a:latin typeface="Comic Sans MS" panose="030F0702030302020204" pitchFamily="66" charset="0"/>
                <a:cs typeface="Arial Greek" panose="020B0604020202020204" pitchFamily="34" charset="0"/>
              </a:rPr>
              <a:t> </a:t>
            </a:r>
          </a:p>
          <a:p>
            <a:r>
              <a:rPr lang="el-GR" dirty="0">
                <a:latin typeface="Comic Sans MS" panose="030F0702030302020204" pitchFamily="66" charset="0"/>
                <a:cs typeface="Arial Greek" panose="020B0604020202020204" pitchFamily="34" charset="0"/>
              </a:rPr>
              <a:t>Όλες οι σχολές των Οικονομικών</a:t>
            </a:r>
          </a:p>
          <a:p>
            <a:r>
              <a:rPr lang="el-GR" dirty="0">
                <a:latin typeface="Comic Sans MS" panose="030F0702030302020204" pitchFamily="66" charset="0"/>
                <a:cs typeface="Arial Greek" panose="020B0604020202020204" pitchFamily="34" charset="0"/>
              </a:rPr>
              <a:t>Πολυμέσα και Γραφικές Τέχνες </a:t>
            </a:r>
          </a:p>
          <a:p>
            <a:endParaRPr lang="el-GR" dirty="0">
              <a:latin typeface="Comic Sans MS" panose="030F0702030302020204" pitchFamily="66" charset="0"/>
            </a:endParaRPr>
          </a:p>
          <a:p>
            <a:endParaRPr lang="el-GR" dirty="0">
              <a:latin typeface="Comic Sans MS" panose="030F0702030302020204" pitchFamily="66" charset="0"/>
            </a:endParaRPr>
          </a:p>
        </p:txBody>
      </p:sp>
    </p:spTree>
    <p:extLst>
      <p:ext uri="{BB962C8B-B14F-4D97-AF65-F5344CB8AC3E}">
        <p14:creationId xmlns:p14="http://schemas.microsoft.com/office/powerpoint/2010/main" val="5162214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04667" cy="1219199"/>
          </a:xfrm>
        </p:spPr>
        <p:txBody>
          <a:bodyPr/>
          <a:lstStyle/>
          <a:p>
            <a:r>
              <a:rPr lang="el-GR" dirty="0">
                <a:latin typeface="Comic Sans MS" panose="030F0702030302020204" pitchFamily="66" charset="0"/>
              </a:rPr>
              <a:t>2</a:t>
            </a:r>
            <a:r>
              <a:rPr lang="el-GR" baseline="30000" dirty="0">
                <a:latin typeface="Comic Sans MS" panose="030F0702030302020204" pitchFamily="66" charset="0"/>
              </a:rPr>
              <a:t>η</a:t>
            </a:r>
            <a:r>
              <a:rPr lang="el-GR" dirty="0">
                <a:latin typeface="Comic Sans MS" panose="030F0702030302020204" pitchFamily="66" charset="0"/>
              </a:rPr>
              <a:t> ΟΜΠ</a:t>
            </a:r>
          </a:p>
        </p:txBody>
      </p:sp>
      <p:sp>
        <p:nvSpPr>
          <p:cNvPr id="3" name="Content Placeholder 2"/>
          <p:cNvSpPr>
            <a:spLocks noGrp="1"/>
          </p:cNvSpPr>
          <p:nvPr>
            <p:ph idx="1"/>
          </p:nvPr>
        </p:nvSpPr>
        <p:spPr>
          <a:xfrm>
            <a:off x="982133" y="1447800"/>
            <a:ext cx="7704667" cy="4552016"/>
          </a:xfrm>
        </p:spPr>
        <p:txBody>
          <a:bodyPr>
            <a:normAutofit fontScale="85000" lnSpcReduction="20000"/>
          </a:bodyPr>
          <a:lstStyle/>
          <a:p>
            <a:pPr marL="0" indent="0">
              <a:buNone/>
            </a:pPr>
            <a:r>
              <a:rPr lang="el-GR" b="1" u="sng" dirty="0">
                <a:solidFill>
                  <a:srgbClr val="0070C0"/>
                </a:solidFill>
                <a:latin typeface="Comic Sans MS" panose="030F0702030302020204" pitchFamily="66" charset="0"/>
                <a:cs typeface="Arial Greek" panose="020B0604020202020204" pitchFamily="34" charset="0"/>
              </a:rPr>
              <a:t>Μαθηματικά – Φυσική- Βιολογία- Πληροφορική </a:t>
            </a:r>
          </a:p>
          <a:p>
            <a:r>
              <a:rPr lang="el-GR" dirty="0">
                <a:latin typeface="Comic Sans MS" panose="030F0702030302020204" pitchFamily="66" charset="0"/>
                <a:cs typeface="Arial Greek" panose="020B0604020202020204" pitchFamily="34" charset="0"/>
              </a:rPr>
              <a:t>Πληροφορική </a:t>
            </a:r>
          </a:p>
          <a:p>
            <a:r>
              <a:rPr lang="el-GR" dirty="0">
                <a:latin typeface="Comic Sans MS" panose="030F0702030302020204" pitchFamily="66" charset="0"/>
                <a:cs typeface="Arial Greek" panose="020B0604020202020204" pitchFamily="34" charset="0"/>
              </a:rPr>
              <a:t>Παραιατρικά Επαγγέλματα </a:t>
            </a:r>
          </a:p>
          <a:p>
            <a:r>
              <a:rPr lang="el-GR" dirty="0">
                <a:latin typeface="Comic Sans MS" panose="030F0702030302020204" pitchFamily="66" charset="0"/>
                <a:cs typeface="Arial Greek" panose="020B0604020202020204" pitchFamily="34" charset="0"/>
              </a:rPr>
              <a:t>Βιολογία </a:t>
            </a:r>
          </a:p>
          <a:p>
            <a:r>
              <a:rPr lang="el-GR" dirty="0">
                <a:latin typeface="Comic Sans MS" panose="030F0702030302020204" pitchFamily="66" charset="0"/>
                <a:cs typeface="Arial Greek" panose="020B0604020202020204" pitchFamily="34" charset="0"/>
              </a:rPr>
              <a:t>Όλες οι Μηχανολογίες</a:t>
            </a:r>
          </a:p>
          <a:p>
            <a:r>
              <a:rPr lang="el-GR" dirty="0">
                <a:latin typeface="Comic Sans MS" panose="030F0702030302020204" pitchFamily="66" charset="0"/>
                <a:cs typeface="Arial Greek" panose="020B0604020202020204" pitchFamily="34" charset="0"/>
              </a:rPr>
              <a:t>Μαθηματικά</a:t>
            </a:r>
          </a:p>
          <a:p>
            <a:r>
              <a:rPr lang="el-GR" dirty="0">
                <a:latin typeface="Comic Sans MS" panose="030F0702030302020204" pitchFamily="66" charset="0"/>
                <a:cs typeface="Arial Greek" panose="020B0604020202020204" pitchFamily="34" charset="0"/>
              </a:rPr>
              <a:t>Φυσική</a:t>
            </a:r>
            <a:endParaRPr lang="el-CY" dirty="0">
              <a:latin typeface="Comic Sans MS" panose="030F0702030302020204" pitchFamily="66" charset="0"/>
              <a:cs typeface="Arial Greek" panose="020B0604020202020204" pitchFamily="34" charset="0"/>
            </a:endParaRPr>
          </a:p>
          <a:p>
            <a:r>
              <a:rPr lang="el-CY" sz="2400" dirty="0">
                <a:latin typeface="Comic Sans MS" panose="030F0702030302020204" pitchFamily="66" charset="0"/>
                <a:cs typeface="Arial Greek" panose="020B0604020202020204" pitchFamily="34" charset="0"/>
              </a:rPr>
              <a:t>Στρατιωτικές Σχολές (Ευελπίδων και Ικάρων)</a:t>
            </a:r>
            <a:endParaRPr lang="el-GR" dirty="0">
              <a:latin typeface="Comic Sans MS" panose="030F0702030302020204" pitchFamily="66" charset="0"/>
              <a:cs typeface="Arial Greek" panose="020B0604020202020204" pitchFamily="34" charset="0"/>
            </a:endParaRPr>
          </a:p>
          <a:p>
            <a:r>
              <a:rPr lang="el-GR" dirty="0">
                <a:latin typeface="Comic Sans MS" panose="030F0702030302020204" pitchFamily="66" charset="0"/>
                <a:cs typeface="Arial Greek" panose="020B0604020202020204" pitchFamily="34" charset="0"/>
              </a:rPr>
              <a:t>Διαιτολογία </a:t>
            </a:r>
          </a:p>
          <a:p>
            <a:r>
              <a:rPr lang="el-GR" dirty="0">
                <a:latin typeface="Comic Sans MS" panose="030F0702030302020204" pitchFamily="66" charset="0"/>
                <a:cs typeface="Arial Greek" panose="020B0604020202020204" pitchFamily="34" charset="0"/>
              </a:rPr>
              <a:t>Όλες οι σχολές των Οικονομικών</a:t>
            </a:r>
          </a:p>
          <a:p>
            <a:r>
              <a:rPr lang="el-GR" dirty="0">
                <a:latin typeface="Comic Sans MS" panose="030F0702030302020204" pitchFamily="66" charset="0"/>
                <a:cs typeface="Arial Greek" panose="020B0604020202020204" pitchFamily="34" charset="0"/>
              </a:rPr>
              <a:t>Πολυμέσα και Γραφικές Τέχνες </a:t>
            </a:r>
          </a:p>
          <a:p>
            <a:endParaRPr lang="el-GR" dirty="0">
              <a:latin typeface="Comic Sans MS" panose="030F0702030302020204" pitchFamily="66" charset="0"/>
            </a:endParaRPr>
          </a:p>
        </p:txBody>
      </p:sp>
    </p:spTree>
    <p:extLst>
      <p:ext uri="{BB962C8B-B14F-4D97-AF65-F5344CB8AC3E}">
        <p14:creationId xmlns:p14="http://schemas.microsoft.com/office/powerpoint/2010/main" val="33600507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04667" cy="990599"/>
          </a:xfrm>
        </p:spPr>
        <p:txBody>
          <a:bodyPr>
            <a:normAutofit/>
          </a:bodyPr>
          <a:lstStyle/>
          <a:p>
            <a:r>
              <a:rPr lang="el-GR" dirty="0">
                <a:latin typeface="Comic Sans MS" panose="030F0702030302020204" pitchFamily="66" charset="0"/>
              </a:rPr>
              <a:t>2</a:t>
            </a:r>
            <a:r>
              <a:rPr lang="el-GR" baseline="30000" dirty="0">
                <a:latin typeface="Comic Sans MS" panose="030F0702030302020204" pitchFamily="66" charset="0"/>
              </a:rPr>
              <a:t>η</a:t>
            </a:r>
            <a:r>
              <a:rPr lang="el-GR" dirty="0">
                <a:latin typeface="Comic Sans MS" panose="030F0702030302020204" pitchFamily="66" charset="0"/>
              </a:rPr>
              <a:t> ΟΜΠ </a:t>
            </a:r>
          </a:p>
        </p:txBody>
      </p:sp>
      <p:sp>
        <p:nvSpPr>
          <p:cNvPr id="3" name="Content Placeholder 2"/>
          <p:cNvSpPr>
            <a:spLocks noGrp="1"/>
          </p:cNvSpPr>
          <p:nvPr>
            <p:ph idx="1"/>
          </p:nvPr>
        </p:nvSpPr>
        <p:spPr>
          <a:xfrm>
            <a:off x="1143000" y="1447800"/>
            <a:ext cx="7543800" cy="4552016"/>
          </a:xfrm>
        </p:spPr>
        <p:txBody>
          <a:bodyPr>
            <a:normAutofit fontScale="92500" lnSpcReduction="20000"/>
          </a:bodyPr>
          <a:lstStyle/>
          <a:p>
            <a:pPr marL="0" indent="0">
              <a:buNone/>
            </a:pPr>
            <a:r>
              <a:rPr lang="el-GR" dirty="0">
                <a:latin typeface="Comic Sans MS" panose="030F0702030302020204" pitchFamily="66" charset="0"/>
              </a:rPr>
              <a:t> </a:t>
            </a:r>
            <a:r>
              <a:rPr lang="el-GR" b="1" u="sng" dirty="0">
                <a:solidFill>
                  <a:srgbClr val="0070C0"/>
                </a:solidFill>
                <a:latin typeface="Comic Sans MS" panose="030F0702030302020204" pitchFamily="66" charset="0"/>
                <a:cs typeface="Arial Greek" panose="020B0604020202020204" pitchFamily="34" charset="0"/>
              </a:rPr>
              <a:t>Μαθηματικά- Φυσική- Πληροφορική- Αγγλικά ή </a:t>
            </a:r>
            <a:r>
              <a:rPr lang="el-CY" b="1" u="sng" dirty="0">
                <a:solidFill>
                  <a:srgbClr val="0070C0"/>
                </a:solidFill>
                <a:latin typeface="Comic Sans MS" panose="030F0702030302020204" pitchFamily="66" charset="0"/>
                <a:cs typeface="Arial Greek" panose="020B0604020202020204" pitchFamily="34" charset="0"/>
              </a:rPr>
              <a:t>   </a:t>
            </a:r>
            <a:r>
              <a:rPr lang="el-GR" b="1" u="sng" dirty="0">
                <a:solidFill>
                  <a:srgbClr val="0070C0"/>
                </a:solidFill>
                <a:latin typeface="Comic Sans MS" panose="030F0702030302020204" pitchFamily="66" charset="0"/>
                <a:cs typeface="Arial Greek" panose="020B0604020202020204" pitchFamily="34" charset="0"/>
              </a:rPr>
              <a:t>Γαλλικά ή Ιταλικά </a:t>
            </a:r>
          </a:p>
          <a:p>
            <a:r>
              <a:rPr lang="el-GR" dirty="0">
                <a:latin typeface="Comic Sans MS" panose="030F0702030302020204" pitchFamily="66" charset="0"/>
                <a:cs typeface="Arial Greek" panose="020B0604020202020204" pitchFamily="34" charset="0"/>
              </a:rPr>
              <a:t>Πληροφορική</a:t>
            </a:r>
          </a:p>
          <a:p>
            <a:r>
              <a:rPr lang="el-GR" dirty="0">
                <a:latin typeface="Comic Sans MS" panose="030F0702030302020204" pitchFamily="66" charset="0"/>
                <a:cs typeface="Arial Greek" panose="020B0604020202020204" pitchFamily="34" charset="0"/>
              </a:rPr>
              <a:t>Παραιατρικά Επαγγέλματα </a:t>
            </a:r>
          </a:p>
          <a:p>
            <a:r>
              <a:rPr lang="el-GR" dirty="0">
                <a:latin typeface="Comic Sans MS" panose="030F0702030302020204" pitchFamily="66" charset="0"/>
                <a:cs typeface="Arial Greek" panose="020B0604020202020204" pitchFamily="34" charset="0"/>
              </a:rPr>
              <a:t>Όλες οι Μηχανολογίες</a:t>
            </a:r>
          </a:p>
          <a:p>
            <a:r>
              <a:rPr lang="el-GR" dirty="0">
                <a:latin typeface="Comic Sans MS" panose="030F0702030302020204" pitchFamily="66" charset="0"/>
                <a:cs typeface="Arial Greek" panose="020B0604020202020204" pitchFamily="34" charset="0"/>
              </a:rPr>
              <a:t>Μαθηματικά</a:t>
            </a:r>
          </a:p>
          <a:p>
            <a:r>
              <a:rPr lang="el-GR" dirty="0">
                <a:latin typeface="Comic Sans MS" panose="030F0702030302020204" pitchFamily="66" charset="0"/>
                <a:cs typeface="Arial Greek" panose="020B0604020202020204" pitchFamily="34" charset="0"/>
              </a:rPr>
              <a:t>Φυσική</a:t>
            </a:r>
          </a:p>
          <a:p>
            <a:r>
              <a:rPr lang="el-GR" dirty="0">
                <a:latin typeface="Comic Sans MS" panose="030F0702030302020204" pitchFamily="66" charset="0"/>
                <a:cs typeface="Arial Greek" panose="020B0604020202020204" pitchFamily="34" charset="0"/>
              </a:rPr>
              <a:t>Σχολές Αξιωματικών και Υπαξιωματικών </a:t>
            </a:r>
            <a:endParaRPr lang="el-CY" dirty="0">
              <a:latin typeface="Comic Sans MS" panose="030F0702030302020204" pitchFamily="66" charset="0"/>
              <a:cs typeface="Arial Greek" panose="020B0604020202020204" pitchFamily="34" charset="0"/>
            </a:endParaRPr>
          </a:p>
          <a:p>
            <a:r>
              <a:rPr lang="el-CY" sz="2400" dirty="0">
                <a:latin typeface="Comic Sans MS" panose="030F0702030302020204" pitchFamily="66" charset="0"/>
                <a:cs typeface="Arial Greek" panose="020B0604020202020204" pitchFamily="34" charset="0"/>
              </a:rPr>
              <a:t>Στρατιωτικές Σχολές (Ευελπίδων και Ικάρων)</a:t>
            </a:r>
            <a:r>
              <a:rPr lang="el-GR" dirty="0">
                <a:latin typeface="Comic Sans MS" panose="030F0702030302020204" pitchFamily="66" charset="0"/>
                <a:cs typeface="Arial Greek" panose="020B0604020202020204" pitchFamily="34" charset="0"/>
              </a:rPr>
              <a:t> </a:t>
            </a:r>
          </a:p>
          <a:p>
            <a:r>
              <a:rPr lang="el-GR" dirty="0">
                <a:latin typeface="Comic Sans MS" panose="030F0702030302020204" pitchFamily="66" charset="0"/>
                <a:cs typeface="Arial Greek" panose="020B0604020202020204" pitchFamily="34" charset="0"/>
              </a:rPr>
              <a:t>Όλες οι σχολές των Οικονομικών</a:t>
            </a:r>
          </a:p>
          <a:p>
            <a:r>
              <a:rPr lang="el-GR" dirty="0">
                <a:latin typeface="Comic Sans MS" panose="030F0702030302020204" pitchFamily="66" charset="0"/>
                <a:cs typeface="Arial Greek" panose="020B0604020202020204" pitchFamily="34" charset="0"/>
              </a:rPr>
              <a:t>Πολυμέσα και Γραφικές Τέχνες </a:t>
            </a:r>
          </a:p>
        </p:txBody>
      </p:sp>
    </p:spTree>
    <p:extLst>
      <p:ext uri="{BB962C8B-B14F-4D97-AF65-F5344CB8AC3E}">
        <p14:creationId xmlns:p14="http://schemas.microsoft.com/office/powerpoint/2010/main" val="35664197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0"/>
            <a:ext cx="7704667" cy="1219200"/>
          </a:xfrm>
        </p:spPr>
        <p:txBody>
          <a:bodyPr/>
          <a:lstStyle/>
          <a:p>
            <a:r>
              <a:rPr lang="el-GR" dirty="0">
                <a:latin typeface="Comic Sans MS" panose="030F0702030302020204" pitchFamily="66" charset="0"/>
              </a:rPr>
              <a:t>2</a:t>
            </a:r>
            <a:r>
              <a:rPr lang="el-GR" baseline="30000" dirty="0">
                <a:latin typeface="Comic Sans MS" panose="030F0702030302020204" pitchFamily="66" charset="0"/>
              </a:rPr>
              <a:t>η</a:t>
            </a:r>
            <a:r>
              <a:rPr lang="el-GR" dirty="0">
                <a:latin typeface="Comic Sans MS" panose="030F0702030302020204" pitchFamily="66" charset="0"/>
              </a:rPr>
              <a:t> ΟΜΠ</a:t>
            </a:r>
          </a:p>
        </p:txBody>
      </p:sp>
      <p:sp>
        <p:nvSpPr>
          <p:cNvPr id="3" name="Content Placeholder 2"/>
          <p:cNvSpPr>
            <a:spLocks noGrp="1"/>
          </p:cNvSpPr>
          <p:nvPr>
            <p:ph idx="1"/>
          </p:nvPr>
        </p:nvSpPr>
        <p:spPr>
          <a:xfrm>
            <a:off x="1071299" y="1219200"/>
            <a:ext cx="7310701" cy="4191000"/>
          </a:xfrm>
        </p:spPr>
        <p:txBody>
          <a:bodyPr>
            <a:normAutofit/>
          </a:bodyPr>
          <a:lstStyle/>
          <a:p>
            <a:pPr marL="0" indent="0">
              <a:buNone/>
            </a:pPr>
            <a:r>
              <a:rPr lang="el-GR" sz="1900" b="1" u="sng" dirty="0">
                <a:solidFill>
                  <a:srgbClr val="0070C0"/>
                </a:solidFill>
                <a:latin typeface="Comic Sans MS" panose="030F0702030302020204" pitchFamily="66" charset="0"/>
                <a:cs typeface="Arial Greek" panose="020B0604020202020204" pitchFamily="34" charset="0"/>
              </a:rPr>
              <a:t>Μαθηματικά- Φυσική- Πληροφορική – Τεχνολογία </a:t>
            </a:r>
          </a:p>
          <a:p>
            <a:r>
              <a:rPr lang="el-GR" sz="1900" dirty="0">
                <a:latin typeface="Comic Sans MS" panose="030F0702030302020204" pitchFamily="66" charset="0"/>
                <a:cs typeface="Arial Greek" panose="020B0604020202020204" pitchFamily="34" charset="0"/>
              </a:rPr>
              <a:t>Πληροφορική</a:t>
            </a:r>
          </a:p>
          <a:p>
            <a:r>
              <a:rPr lang="el-GR" sz="1900" dirty="0">
                <a:latin typeface="Comic Sans MS" panose="030F0702030302020204" pitchFamily="66" charset="0"/>
                <a:cs typeface="Arial Greek" panose="020B0604020202020204" pitchFamily="34" charset="0"/>
              </a:rPr>
              <a:t>Όλες οι Μηχανολογίες</a:t>
            </a:r>
          </a:p>
          <a:p>
            <a:r>
              <a:rPr lang="el-GR" sz="1900" dirty="0">
                <a:latin typeface="Comic Sans MS" panose="030F0702030302020204" pitchFamily="66" charset="0"/>
                <a:cs typeface="Arial Greek" panose="020B0604020202020204" pitchFamily="34" charset="0"/>
              </a:rPr>
              <a:t>Μαθηματικά</a:t>
            </a:r>
          </a:p>
          <a:p>
            <a:r>
              <a:rPr lang="el-GR" sz="1900" dirty="0">
                <a:latin typeface="Comic Sans MS" panose="030F0702030302020204" pitchFamily="66" charset="0"/>
                <a:cs typeface="Arial Greek" panose="020B0604020202020204" pitchFamily="34" charset="0"/>
              </a:rPr>
              <a:t>Φυσική</a:t>
            </a:r>
          </a:p>
          <a:p>
            <a:r>
              <a:rPr lang="el-CY" sz="1900" dirty="0">
                <a:latin typeface="Comic Sans MS" panose="030F0702030302020204" pitchFamily="66" charset="0"/>
                <a:cs typeface="Arial Greek" panose="020B0604020202020204" pitchFamily="34" charset="0"/>
              </a:rPr>
              <a:t>Στρατιωτικές Σχολές (Ευελπίδων και Ικάρων)</a:t>
            </a:r>
            <a:endParaRPr lang="el-GR" sz="1900" dirty="0">
              <a:latin typeface="Comic Sans MS" panose="030F0702030302020204" pitchFamily="66" charset="0"/>
              <a:cs typeface="Arial Greek" panose="020B0604020202020204" pitchFamily="34" charset="0"/>
            </a:endParaRPr>
          </a:p>
          <a:p>
            <a:r>
              <a:rPr lang="el-GR" sz="1900" dirty="0">
                <a:latin typeface="Comic Sans MS" panose="030F0702030302020204" pitchFamily="66" charset="0"/>
                <a:cs typeface="Arial Greek" panose="020B0604020202020204" pitchFamily="34" charset="0"/>
              </a:rPr>
              <a:t>Όλες οι σχολές των Οικονομικών</a:t>
            </a:r>
          </a:p>
          <a:p>
            <a:r>
              <a:rPr lang="el-GR" sz="1900" dirty="0">
                <a:latin typeface="Comic Sans MS" panose="030F0702030302020204" pitchFamily="66" charset="0"/>
                <a:cs typeface="Arial Greek" panose="020B0604020202020204" pitchFamily="34" charset="0"/>
              </a:rPr>
              <a:t>Πολυμέσα και Γραφικές Τέχνες</a:t>
            </a:r>
          </a:p>
          <a:p>
            <a:endParaRPr lang="el-GR" sz="1900" dirty="0">
              <a:latin typeface="Comic Sans MS" panose="030F0702030302020204" pitchFamily="66" charset="0"/>
              <a:cs typeface="Arial Greek" panose="020B0604020202020204" pitchFamily="34" charset="0"/>
            </a:endParaRPr>
          </a:p>
        </p:txBody>
      </p:sp>
    </p:spTree>
    <p:extLst>
      <p:ext uri="{BB962C8B-B14F-4D97-AF65-F5344CB8AC3E}">
        <p14:creationId xmlns:p14="http://schemas.microsoft.com/office/powerpoint/2010/main" val="19230720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04667" cy="1066799"/>
          </a:xfrm>
        </p:spPr>
        <p:txBody>
          <a:bodyPr/>
          <a:lstStyle/>
          <a:p>
            <a:r>
              <a:rPr lang="el-GR" dirty="0">
                <a:latin typeface="Comic Sans MS" panose="030F0702030302020204" pitchFamily="66" charset="0"/>
              </a:rPr>
              <a:t>2</a:t>
            </a:r>
            <a:r>
              <a:rPr lang="el-GR" baseline="30000" dirty="0">
                <a:latin typeface="Comic Sans MS" panose="030F0702030302020204" pitchFamily="66" charset="0"/>
              </a:rPr>
              <a:t>η</a:t>
            </a:r>
            <a:r>
              <a:rPr lang="el-GR" dirty="0">
                <a:latin typeface="Comic Sans MS" panose="030F0702030302020204" pitchFamily="66" charset="0"/>
              </a:rPr>
              <a:t> ΟΜΠ</a:t>
            </a:r>
          </a:p>
        </p:txBody>
      </p:sp>
      <p:sp>
        <p:nvSpPr>
          <p:cNvPr id="3" name="Content Placeholder 2"/>
          <p:cNvSpPr>
            <a:spLocks noGrp="1"/>
          </p:cNvSpPr>
          <p:nvPr>
            <p:ph idx="1"/>
          </p:nvPr>
        </p:nvSpPr>
        <p:spPr>
          <a:xfrm>
            <a:off x="1143000" y="1219200"/>
            <a:ext cx="7543800" cy="4780616"/>
          </a:xfrm>
        </p:spPr>
        <p:txBody>
          <a:bodyPr>
            <a:normAutofit/>
          </a:bodyPr>
          <a:lstStyle/>
          <a:p>
            <a:pPr marL="0" indent="0">
              <a:buNone/>
            </a:pPr>
            <a:r>
              <a:rPr lang="el-GR" b="1" u="sng" dirty="0">
                <a:solidFill>
                  <a:srgbClr val="0070C0"/>
                </a:solidFill>
                <a:latin typeface="Comic Sans MS" panose="030F0702030302020204" pitchFamily="66" charset="0"/>
                <a:cs typeface="Arial Greek" panose="020B0604020202020204" pitchFamily="34" charset="0"/>
              </a:rPr>
              <a:t>Μαθηματικά- Φυσική- Πληροφορική-Σχέδιο </a:t>
            </a:r>
          </a:p>
          <a:p>
            <a:r>
              <a:rPr lang="el-GR" dirty="0">
                <a:latin typeface="Comic Sans MS" panose="030F0702030302020204" pitchFamily="66" charset="0"/>
                <a:cs typeface="Arial Greek" panose="020B0604020202020204" pitchFamily="34" charset="0"/>
              </a:rPr>
              <a:t>Πληροφορική</a:t>
            </a:r>
          </a:p>
          <a:p>
            <a:r>
              <a:rPr lang="el-GR" dirty="0">
                <a:latin typeface="Comic Sans MS" panose="030F0702030302020204" pitchFamily="66" charset="0"/>
                <a:cs typeface="Arial Greek" panose="020B0604020202020204" pitchFamily="34" charset="0"/>
              </a:rPr>
              <a:t>Αρχιτεκτονική</a:t>
            </a:r>
          </a:p>
          <a:p>
            <a:r>
              <a:rPr lang="el-GR" dirty="0">
                <a:latin typeface="Comic Sans MS" panose="030F0702030302020204" pitchFamily="66" charset="0"/>
                <a:cs typeface="Arial Greek" panose="020B0604020202020204" pitchFamily="34" charset="0"/>
              </a:rPr>
              <a:t>Όλες οι Μηχανολογίες</a:t>
            </a:r>
          </a:p>
          <a:p>
            <a:r>
              <a:rPr lang="el-GR" dirty="0">
                <a:latin typeface="Comic Sans MS" panose="030F0702030302020204" pitchFamily="66" charset="0"/>
                <a:cs typeface="Arial Greek" panose="020B0604020202020204" pitchFamily="34" charset="0"/>
              </a:rPr>
              <a:t>Μαθηματικά</a:t>
            </a:r>
          </a:p>
          <a:p>
            <a:r>
              <a:rPr lang="el-GR" dirty="0">
                <a:latin typeface="Comic Sans MS" panose="030F0702030302020204" pitchFamily="66" charset="0"/>
                <a:cs typeface="Arial Greek" panose="020B0604020202020204" pitchFamily="34" charset="0"/>
              </a:rPr>
              <a:t>Φυσική</a:t>
            </a:r>
          </a:p>
          <a:p>
            <a:r>
              <a:rPr lang="el-CY" sz="2400" dirty="0">
                <a:latin typeface="Comic Sans MS" panose="030F0702030302020204" pitchFamily="66" charset="0"/>
                <a:cs typeface="Arial Greek" panose="020B0604020202020204" pitchFamily="34" charset="0"/>
              </a:rPr>
              <a:t>Στρατιωτικές Σχολές (Ευελπίδων και Ικάρων)</a:t>
            </a:r>
            <a:endParaRPr lang="el-GR" sz="2400" dirty="0">
              <a:latin typeface="Comic Sans MS" panose="030F0702030302020204" pitchFamily="66" charset="0"/>
              <a:cs typeface="Arial Greek" panose="020B0604020202020204" pitchFamily="34" charset="0"/>
            </a:endParaRPr>
          </a:p>
          <a:p>
            <a:r>
              <a:rPr lang="el-GR" dirty="0">
                <a:latin typeface="Comic Sans MS" panose="030F0702030302020204" pitchFamily="66" charset="0"/>
                <a:cs typeface="Arial Greek" panose="020B0604020202020204" pitchFamily="34" charset="0"/>
              </a:rPr>
              <a:t>Όλες οι σχολές των Οικονομικών</a:t>
            </a:r>
          </a:p>
          <a:p>
            <a:r>
              <a:rPr lang="el-GR" dirty="0">
                <a:latin typeface="Comic Sans MS" panose="030F0702030302020204" pitchFamily="66" charset="0"/>
                <a:cs typeface="Arial Greek" panose="020B0604020202020204" pitchFamily="34" charset="0"/>
              </a:rPr>
              <a:t>Πολυμέσα και Γραφικές Τέχνες</a:t>
            </a:r>
          </a:p>
          <a:p>
            <a:endParaRPr lang="el-GR" dirty="0">
              <a:latin typeface="Comic Sans MS" panose="030F0702030302020204" pitchFamily="66" charset="0"/>
            </a:endParaRPr>
          </a:p>
        </p:txBody>
      </p:sp>
    </p:spTree>
    <p:extLst>
      <p:ext uri="{BB962C8B-B14F-4D97-AF65-F5344CB8AC3E}">
        <p14:creationId xmlns:p14="http://schemas.microsoft.com/office/powerpoint/2010/main" val="38110882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0"/>
            <a:ext cx="7704667" cy="1295399"/>
          </a:xfrm>
        </p:spPr>
        <p:txBody>
          <a:bodyPr/>
          <a:lstStyle/>
          <a:p>
            <a:r>
              <a:rPr lang="el-GR" dirty="0">
                <a:latin typeface="Comic Sans MS" panose="030F0702030302020204" pitchFamily="66" charset="0"/>
              </a:rPr>
              <a:t>2</a:t>
            </a:r>
            <a:r>
              <a:rPr lang="el-GR" baseline="30000" dirty="0">
                <a:latin typeface="Comic Sans MS" panose="030F0702030302020204" pitchFamily="66" charset="0"/>
              </a:rPr>
              <a:t>η</a:t>
            </a:r>
            <a:r>
              <a:rPr lang="el-GR" dirty="0">
                <a:latin typeface="Comic Sans MS" panose="030F0702030302020204" pitchFamily="66" charset="0"/>
              </a:rPr>
              <a:t> ΟΜΠ </a:t>
            </a:r>
          </a:p>
        </p:txBody>
      </p:sp>
      <p:sp>
        <p:nvSpPr>
          <p:cNvPr id="3" name="Content Placeholder 2"/>
          <p:cNvSpPr>
            <a:spLocks noGrp="1"/>
          </p:cNvSpPr>
          <p:nvPr>
            <p:ph idx="1"/>
          </p:nvPr>
        </p:nvSpPr>
        <p:spPr>
          <a:xfrm>
            <a:off x="1016000" y="1143000"/>
            <a:ext cx="7670800" cy="4856816"/>
          </a:xfrm>
        </p:spPr>
        <p:txBody>
          <a:bodyPr>
            <a:normAutofit lnSpcReduction="10000"/>
          </a:bodyPr>
          <a:lstStyle/>
          <a:p>
            <a:pPr marL="0" indent="0">
              <a:buNone/>
            </a:pPr>
            <a:r>
              <a:rPr lang="el-GR" sz="2100" b="1" u="sng" dirty="0">
                <a:solidFill>
                  <a:srgbClr val="0070C0"/>
                </a:solidFill>
                <a:latin typeface="Comic Sans MS" panose="030F0702030302020204" pitchFamily="66" charset="0"/>
                <a:cs typeface="Arial Greek" panose="020B0604020202020204" pitchFamily="34" charset="0"/>
              </a:rPr>
              <a:t>Μαθηματικά – Φυσική- Σχέδιο- Αγγλικά ή Γαλλικά ή Ιταλικά </a:t>
            </a:r>
          </a:p>
          <a:p>
            <a:r>
              <a:rPr lang="el-GR" dirty="0">
                <a:latin typeface="Comic Sans MS" panose="030F0702030302020204" pitchFamily="66" charset="0"/>
                <a:cs typeface="Arial Greek" panose="020B0604020202020204" pitchFamily="34" charset="0"/>
              </a:rPr>
              <a:t>Αρχιτεκτονική </a:t>
            </a:r>
          </a:p>
          <a:p>
            <a:r>
              <a:rPr lang="el-GR" dirty="0">
                <a:latin typeface="Comic Sans MS" panose="030F0702030302020204" pitchFamily="66" charset="0"/>
                <a:cs typeface="Arial Greek" panose="020B0604020202020204" pitchFamily="34" charset="0"/>
              </a:rPr>
              <a:t>Όλες οι Μηχανολογίες</a:t>
            </a:r>
          </a:p>
          <a:p>
            <a:r>
              <a:rPr lang="el-GR" dirty="0">
                <a:latin typeface="Comic Sans MS" panose="030F0702030302020204" pitchFamily="66" charset="0"/>
                <a:cs typeface="Arial Greek" panose="020B0604020202020204" pitchFamily="34" charset="0"/>
              </a:rPr>
              <a:t>Μαθηματικά</a:t>
            </a:r>
          </a:p>
          <a:p>
            <a:r>
              <a:rPr lang="el-GR" dirty="0">
                <a:latin typeface="Comic Sans MS" panose="030F0702030302020204" pitchFamily="66" charset="0"/>
                <a:cs typeface="Arial Greek" panose="020B0604020202020204" pitchFamily="34" charset="0"/>
              </a:rPr>
              <a:t>Φυσική</a:t>
            </a:r>
          </a:p>
          <a:p>
            <a:r>
              <a:rPr lang="el-GR" dirty="0">
                <a:latin typeface="Comic Sans MS" panose="030F0702030302020204" pitchFamily="66" charset="0"/>
                <a:cs typeface="Arial Greek" panose="020B0604020202020204" pitchFamily="34" charset="0"/>
              </a:rPr>
              <a:t>Σχολές </a:t>
            </a:r>
            <a:r>
              <a:rPr lang="el-CY" dirty="0">
                <a:latin typeface="Comic Sans MS" panose="030F0702030302020204" pitchFamily="66" charset="0"/>
                <a:cs typeface="Arial Greek" panose="020B0604020202020204" pitchFamily="34" charset="0"/>
              </a:rPr>
              <a:t>Μόνιμων </a:t>
            </a:r>
            <a:r>
              <a:rPr lang="el-GR" dirty="0">
                <a:latin typeface="Comic Sans MS" panose="030F0702030302020204" pitchFamily="66" charset="0"/>
                <a:cs typeface="Arial Greek" panose="020B0604020202020204" pitchFamily="34" charset="0"/>
              </a:rPr>
              <a:t>Υπαξιωματικών </a:t>
            </a:r>
            <a:endParaRPr lang="el-CY" dirty="0">
              <a:latin typeface="Comic Sans MS" panose="030F0702030302020204" pitchFamily="66" charset="0"/>
              <a:cs typeface="Arial Greek" panose="020B0604020202020204" pitchFamily="34" charset="0"/>
            </a:endParaRPr>
          </a:p>
          <a:p>
            <a:r>
              <a:rPr lang="el-CY" sz="2400" dirty="0">
                <a:latin typeface="Comic Sans MS" panose="030F0702030302020204" pitchFamily="66" charset="0"/>
                <a:cs typeface="Arial Greek" panose="020B0604020202020204" pitchFamily="34" charset="0"/>
              </a:rPr>
              <a:t>Στρατιωτικές Σχολές (Ευελπίδων και Ικάρων)</a:t>
            </a:r>
            <a:endParaRPr lang="el-GR" dirty="0">
              <a:latin typeface="Comic Sans MS" panose="030F0702030302020204" pitchFamily="66" charset="0"/>
              <a:cs typeface="Arial Greek" panose="020B0604020202020204" pitchFamily="34" charset="0"/>
            </a:endParaRPr>
          </a:p>
          <a:p>
            <a:r>
              <a:rPr lang="el-GR" dirty="0">
                <a:latin typeface="Comic Sans MS" panose="030F0702030302020204" pitchFamily="66" charset="0"/>
                <a:cs typeface="Arial Greek" panose="020B0604020202020204" pitchFamily="34" charset="0"/>
              </a:rPr>
              <a:t>Όλες οι σχολές των Οικονομικών </a:t>
            </a:r>
          </a:p>
          <a:p>
            <a:r>
              <a:rPr lang="el-GR" dirty="0">
                <a:latin typeface="Comic Sans MS" panose="030F0702030302020204" pitchFamily="66" charset="0"/>
                <a:cs typeface="Arial Greek" panose="020B0604020202020204" pitchFamily="34" charset="0"/>
              </a:rPr>
              <a:t>Πολυμέσα και Γραφικές Τέχνες</a:t>
            </a:r>
          </a:p>
          <a:p>
            <a:endParaRPr lang="el-GR" dirty="0">
              <a:latin typeface="Comic Sans MS" panose="030F0702030302020204" pitchFamily="66" charset="0"/>
            </a:endParaRPr>
          </a:p>
        </p:txBody>
      </p:sp>
    </p:spTree>
    <p:extLst>
      <p:ext uri="{BB962C8B-B14F-4D97-AF65-F5344CB8AC3E}">
        <p14:creationId xmlns:p14="http://schemas.microsoft.com/office/powerpoint/2010/main" val="33332055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pic>
        <p:nvPicPr>
          <p:cNvPr id="5" name="Picture 4"/>
          <p:cNvPicPr>
            <a:picLocks noChangeAspect="1"/>
          </p:cNvPicPr>
          <p:nvPr/>
        </p:nvPicPr>
        <p:blipFill>
          <a:blip r:embed="rId3"/>
          <a:stretch>
            <a:fillRect/>
          </a:stretch>
        </p:blipFill>
        <p:spPr>
          <a:xfrm>
            <a:off x="1106908" y="914400"/>
            <a:ext cx="7579892" cy="4572000"/>
          </a:xfrm>
          <a:prstGeom prst="rect">
            <a:avLst/>
          </a:prstGeom>
        </p:spPr>
      </p:pic>
    </p:spTree>
    <p:extLst>
      <p:ext uri="{BB962C8B-B14F-4D97-AF65-F5344CB8AC3E}">
        <p14:creationId xmlns:p14="http://schemas.microsoft.com/office/powerpoint/2010/main" val="18035611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066" y="0"/>
            <a:ext cx="7704667" cy="1142999"/>
          </a:xfrm>
        </p:spPr>
        <p:txBody>
          <a:bodyPr/>
          <a:lstStyle/>
          <a:p>
            <a:r>
              <a:rPr lang="el-GR" dirty="0">
                <a:latin typeface="Comic Sans MS" panose="030F0702030302020204" pitchFamily="66" charset="0"/>
              </a:rPr>
              <a:t>2</a:t>
            </a:r>
            <a:r>
              <a:rPr lang="el-GR" baseline="30000" dirty="0">
                <a:latin typeface="Comic Sans MS" panose="030F0702030302020204" pitchFamily="66" charset="0"/>
              </a:rPr>
              <a:t>η</a:t>
            </a:r>
            <a:r>
              <a:rPr lang="el-GR" dirty="0">
                <a:latin typeface="Comic Sans MS" panose="030F0702030302020204" pitchFamily="66" charset="0"/>
              </a:rPr>
              <a:t> ΟΜΠ</a:t>
            </a:r>
          </a:p>
        </p:txBody>
      </p:sp>
      <p:sp>
        <p:nvSpPr>
          <p:cNvPr id="3" name="Content Placeholder 2"/>
          <p:cNvSpPr>
            <a:spLocks noGrp="1"/>
          </p:cNvSpPr>
          <p:nvPr>
            <p:ph idx="1"/>
          </p:nvPr>
        </p:nvSpPr>
        <p:spPr>
          <a:xfrm>
            <a:off x="999066" y="1142999"/>
            <a:ext cx="7687734" cy="4856817"/>
          </a:xfrm>
        </p:spPr>
        <p:txBody>
          <a:bodyPr>
            <a:normAutofit/>
          </a:bodyPr>
          <a:lstStyle/>
          <a:p>
            <a:pPr marL="0" indent="0">
              <a:buNone/>
            </a:pPr>
            <a:r>
              <a:rPr lang="el-GR" sz="1800" b="1" u="sng" dirty="0">
                <a:solidFill>
                  <a:srgbClr val="0070C0"/>
                </a:solidFill>
                <a:latin typeface="Comic Sans MS" panose="030F0702030302020204" pitchFamily="66" charset="0"/>
                <a:cs typeface="Arial Greek" panose="020B0604020202020204" pitchFamily="34" charset="0"/>
              </a:rPr>
              <a:t>Μαθηματικά – Φυσική- Σχέδιο- Τεχνολογία </a:t>
            </a:r>
          </a:p>
          <a:p>
            <a:r>
              <a:rPr lang="el-GR" dirty="0">
                <a:latin typeface="Comic Sans MS" panose="030F0702030302020204" pitchFamily="66" charset="0"/>
                <a:cs typeface="Arial Greek" panose="020B0604020202020204" pitchFamily="34" charset="0"/>
              </a:rPr>
              <a:t>Αρχιτεκτονική</a:t>
            </a:r>
          </a:p>
          <a:p>
            <a:r>
              <a:rPr lang="el-GR" dirty="0">
                <a:latin typeface="Comic Sans MS" panose="030F0702030302020204" pitchFamily="66" charset="0"/>
                <a:cs typeface="Arial Greek" panose="020B0604020202020204" pitchFamily="34" charset="0"/>
              </a:rPr>
              <a:t>Όλες οι Μηχανολογίες</a:t>
            </a:r>
          </a:p>
          <a:p>
            <a:r>
              <a:rPr lang="el-GR" dirty="0">
                <a:latin typeface="Comic Sans MS" panose="030F0702030302020204" pitchFamily="66" charset="0"/>
                <a:cs typeface="Arial Greek" panose="020B0604020202020204" pitchFamily="34" charset="0"/>
              </a:rPr>
              <a:t>Μαθηματικά</a:t>
            </a:r>
          </a:p>
          <a:p>
            <a:r>
              <a:rPr lang="el-GR" dirty="0">
                <a:latin typeface="Comic Sans MS" panose="030F0702030302020204" pitchFamily="66" charset="0"/>
                <a:cs typeface="Arial Greek" panose="020B0604020202020204" pitchFamily="34" charset="0"/>
              </a:rPr>
              <a:t>Φυσική</a:t>
            </a:r>
          </a:p>
          <a:p>
            <a:r>
              <a:rPr lang="el-CY" sz="2400" dirty="0">
                <a:latin typeface="Comic Sans MS" panose="030F0702030302020204" pitchFamily="66" charset="0"/>
                <a:cs typeface="Arial Greek" panose="020B0604020202020204" pitchFamily="34" charset="0"/>
              </a:rPr>
              <a:t>Στρατιωτικές Σχολές (Ευελπίδων και Ικάρων)</a:t>
            </a:r>
            <a:endParaRPr lang="el-GR" sz="2400" dirty="0">
              <a:latin typeface="Comic Sans MS" panose="030F0702030302020204" pitchFamily="66" charset="0"/>
              <a:cs typeface="Arial Greek" panose="020B0604020202020204" pitchFamily="34" charset="0"/>
            </a:endParaRPr>
          </a:p>
          <a:p>
            <a:r>
              <a:rPr lang="el-GR" dirty="0">
                <a:latin typeface="Comic Sans MS" panose="030F0702030302020204" pitchFamily="66" charset="0"/>
                <a:cs typeface="Arial Greek" panose="020B0604020202020204" pitchFamily="34" charset="0"/>
              </a:rPr>
              <a:t>Πολυμέσα και Γραφικές Τέχνες </a:t>
            </a:r>
          </a:p>
          <a:p>
            <a:endParaRPr lang="el-GR" dirty="0">
              <a:latin typeface="Comic Sans MS" panose="030F0702030302020204" pitchFamily="66" charset="0"/>
            </a:endParaRPr>
          </a:p>
        </p:txBody>
      </p:sp>
    </p:spTree>
    <p:extLst>
      <p:ext uri="{BB962C8B-B14F-4D97-AF65-F5344CB8AC3E}">
        <p14:creationId xmlns:p14="http://schemas.microsoft.com/office/powerpoint/2010/main" val="10814872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0"/>
            <a:ext cx="7704667" cy="1295399"/>
          </a:xfrm>
        </p:spPr>
        <p:txBody>
          <a:bodyPr/>
          <a:lstStyle/>
          <a:p>
            <a:r>
              <a:rPr lang="el-GR" dirty="0">
                <a:latin typeface="Comic Sans MS" panose="030F0702030302020204" pitchFamily="66" charset="0"/>
              </a:rPr>
              <a:t>2</a:t>
            </a:r>
            <a:r>
              <a:rPr lang="el-GR" baseline="30000" dirty="0">
                <a:latin typeface="Comic Sans MS" panose="030F0702030302020204" pitchFamily="66" charset="0"/>
              </a:rPr>
              <a:t>η</a:t>
            </a:r>
            <a:r>
              <a:rPr lang="el-GR" dirty="0">
                <a:latin typeface="Comic Sans MS" panose="030F0702030302020204" pitchFamily="66" charset="0"/>
              </a:rPr>
              <a:t> ΟΜΠ</a:t>
            </a:r>
          </a:p>
        </p:txBody>
      </p:sp>
      <p:sp>
        <p:nvSpPr>
          <p:cNvPr id="3" name="Content Placeholder 2"/>
          <p:cNvSpPr>
            <a:spLocks noGrp="1"/>
          </p:cNvSpPr>
          <p:nvPr>
            <p:ph idx="1"/>
          </p:nvPr>
        </p:nvSpPr>
        <p:spPr>
          <a:xfrm>
            <a:off x="1183861" y="1295399"/>
            <a:ext cx="7502939" cy="5029201"/>
          </a:xfrm>
        </p:spPr>
        <p:txBody>
          <a:bodyPr>
            <a:normAutofit/>
          </a:bodyPr>
          <a:lstStyle/>
          <a:p>
            <a:pPr marL="0" indent="0">
              <a:buNone/>
            </a:pPr>
            <a:r>
              <a:rPr lang="el-GR" sz="1800" b="1" u="sng" dirty="0">
                <a:solidFill>
                  <a:srgbClr val="0070C0"/>
                </a:solidFill>
                <a:latin typeface="Comic Sans MS" panose="030F0702030302020204" pitchFamily="66" charset="0"/>
                <a:cs typeface="Arial Greek" panose="020B0604020202020204" pitchFamily="34" charset="0"/>
              </a:rPr>
              <a:t>Μαθηματικά – Φυσική- Τεχνολογία – Αγγλικά</a:t>
            </a:r>
          </a:p>
          <a:p>
            <a:r>
              <a:rPr lang="el-GR" dirty="0">
                <a:latin typeface="Comic Sans MS" panose="030F0702030302020204" pitchFamily="66" charset="0"/>
                <a:cs typeface="Arial Greek" panose="020B0604020202020204" pitchFamily="34" charset="0"/>
              </a:rPr>
              <a:t>Όλες οι Μηχανολογίες</a:t>
            </a:r>
          </a:p>
          <a:p>
            <a:r>
              <a:rPr lang="el-GR" dirty="0">
                <a:latin typeface="Comic Sans MS" panose="030F0702030302020204" pitchFamily="66" charset="0"/>
                <a:cs typeface="Arial Greek" panose="020B0604020202020204" pitchFamily="34" charset="0"/>
              </a:rPr>
              <a:t>Μαθηματικά</a:t>
            </a:r>
          </a:p>
          <a:p>
            <a:r>
              <a:rPr lang="el-GR" dirty="0">
                <a:latin typeface="Comic Sans MS" panose="030F0702030302020204" pitchFamily="66" charset="0"/>
                <a:cs typeface="Arial Greek" panose="020B0604020202020204" pitchFamily="34" charset="0"/>
              </a:rPr>
              <a:t>Φυσική</a:t>
            </a:r>
          </a:p>
          <a:p>
            <a:r>
              <a:rPr lang="el-GR" dirty="0">
                <a:latin typeface="Comic Sans MS" panose="030F0702030302020204" pitchFamily="66" charset="0"/>
                <a:cs typeface="Arial Greek" panose="020B0604020202020204" pitchFamily="34" charset="0"/>
              </a:rPr>
              <a:t>Σχολές Αξιωματικών και Υπαξιωματικών </a:t>
            </a:r>
            <a:endParaRPr lang="el-CY" dirty="0">
              <a:latin typeface="Comic Sans MS" panose="030F0702030302020204" pitchFamily="66" charset="0"/>
              <a:cs typeface="Arial Greek" panose="020B0604020202020204" pitchFamily="34" charset="0"/>
            </a:endParaRPr>
          </a:p>
          <a:p>
            <a:r>
              <a:rPr lang="el-CY" sz="2400" dirty="0">
                <a:latin typeface="Comic Sans MS" panose="030F0702030302020204" pitchFamily="66" charset="0"/>
                <a:cs typeface="Arial Greek" panose="020B0604020202020204" pitchFamily="34" charset="0"/>
              </a:rPr>
              <a:t>Στρατιωτικές Σχολές (Ευελπίδων και Ικάρων)</a:t>
            </a:r>
            <a:endParaRPr lang="el-GR" dirty="0">
              <a:latin typeface="Comic Sans MS" panose="030F0702030302020204" pitchFamily="66" charset="0"/>
              <a:cs typeface="Arial Greek" panose="020B0604020202020204" pitchFamily="34" charset="0"/>
            </a:endParaRPr>
          </a:p>
          <a:p>
            <a:r>
              <a:rPr lang="el-GR" dirty="0">
                <a:latin typeface="Comic Sans MS" panose="030F0702030302020204" pitchFamily="66" charset="0"/>
                <a:cs typeface="Arial Greek" panose="020B0604020202020204" pitchFamily="34" charset="0"/>
              </a:rPr>
              <a:t>Όλες οι σχολές των Οικονομικών</a:t>
            </a:r>
          </a:p>
          <a:p>
            <a:r>
              <a:rPr lang="el-GR" dirty="0">
                <a:latin typeface="Comic Sans MS" panose="030F0702030302020204" pitchFamily="66" charset="0"/>
                <a:cs typeface="Arial Greek" panose="020B0604020202020204" pitchFamily="34" charset="0"/>
              </a:rPr>
              <a:t>Πολυμέσα και Γραφικές Τέχνες </a:t>
            </a:r>
          </a:p>
          <a:p>
            <a:endParaRPr lang="el-GR" dirty="0">
              <a:latin typeface="Comic Sans MS" panose="030F0702030302020204" pitchFamily="66" charset="0"/>
            </a:endParaRPr>
          </a:p>
        </p:txBody>
      </p:sp>
    </p:spTree>
    <p:extLst>
      <p:ext uri="{BB962C8B-B14F-4D97-AF65-F5344CB8AC3E}">
        <p14:creationId xmlns:p14="http://schemas.microsoft.com/office/powerpoint/2010/main" val="4415568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0"/>
            <a:ext cx="7704667" cy="990599"/>
          </a:xfrm>
        </p:spPr>
        <p:txBody>
          <a:bodyPr/>
          <a:lstStyle/>
          <a:p>
            <a:r>
              <a:rPr lang="el-GR" dirty="0">
                <a:latin typeface="Comic Sans MS" panose="030F0702030302020204" pitchFamily="66" charset="0"/>
              </a:rPr>
              <a:t>3</a:t>
            </a:r>
            <a:r>
              <a:rPr lang="el-GR" baseline="30000" dirty="0">
                <a:latin typeface="Comic Sans MS" panose="030F0702030302020204" pitchFamily="66" charset="0"/>
              </a:rPr>
              <a:t>η</a:t>
            </a:r>
            <a:r>
              <a:rPr lang="el-GR" dirty="0">
                <a:latin typeface="Comic Sans MS" panose="030F0702030302020204" pitchFamily="66" charset="0"/>
              </a:rPr>
              <a:t> ΟΜΠ </a:t>
            </a:r>
          </a:p>
        </p:txBody>
      </p:sp>
      <p:sp>
        <p:nvSpPr>
          <p:cNvPr id="3" name="Content Placeholder 2"/>
          <p:cNvSpPr>
            <a:spLocks noGrp="1"/>
          </p:cNvSpPr>
          <p:nvPr>
            <p:ph idx="1"/>
          </p:nvPr>
        </p:nvSpPr>
        <p:spPr>
          <a:xfrm>
            <a:off x="982133" y="1143000"/>
            <a:ext cx="7704667" cy="4953000"/>
          </a:xfrm>
        </p:spPr>
        <p:txBody>
          <a:bodyPr>
            <a:normAutofit lnSpcReduction="10000"/>
          </a:bodyPr>
          <a:lstStyle/>
          <a:p>
            <a:pPr marL="0" indent="0">
              <a:buNone/>
            </a:pPr>
            <a:r>
              <a:rPr lang="el-GR" sz="2600" b="1" u="sng" dirty="0">
                <a:solidFill>
                  <a:srgbClr val="0070C0"/>
                </a:solidFill>
                <a:latin typeface="Comic Sans MS" panose="030F0702030302020204" pitchFamily="66" charset="0"/>
                <a:cs typeface="Arial Greek" panose="020B0604020202020204" pitchFamily="34" charset="0"/>
              </a:rPr>
              <a:t>Μαθηματικά – Λογιστική – </a:t>
            </a:r>
            <a:r>
              <a:rPr lang="el-CY" sz="2600" b="1" u="sng" dirty="0">
                <a:solidFill>
                  <a:srgbClr val="0070C0"/>
                </a:solidFill>
                <a:latin typeface="Comic Sans MS" panose="030F0702030302020204" pitchFamily="66" charset="0"/>
                <a:cs typeface="Arial Greek" panose="020B0604020202020204" pitchFamily="34" charset="0"/>
              </a:rPr>
              <a:t>Οικονομικά</a:t>
            </a:r>
            <a:r>
              <a:rPr lang="el-GR" sz="2600" b="1" u="sng" dirty="0">
                <a:solidFill>
                  <a:srgbClr val="0070C0"/>
                </a:solidFill>
                <a:latin typeface="Comic Sans MS" panose="030F0702030302020204" pitchFamily="66" charset="0"/>
                <a:cs typeface="Arial Greek" panose="020B0604020202020204" pitchFamily="34" charset="0"/>
              </a:rPr>
              <a:t>- Αγγλικά ή Γαλλικά ή Ιταλικά </a:t>
            </a:r>
          </a:p>
          <a:p>
            <a:r>
              <a:rPr lang="el-GR" dirty="0">
                <a:latin typeface="Comic Sans MS" panose="030F0702030302020204" pitchFamily="66" charset="0"/>
                <a:cs typeface="Arial Greek" panose="020B0604020202020204" pitchFamily="34" charset="0"/>
              </a:rPr>
              <a:t>Όλες οι σχολές Οικονομικών</a:t>
            </a:r>
          </a:p>
          <a:p>
            <a:r>
              <a:rPr lang="el-GR" dirty="0">
                <a:latin typeface="Comic Sans MS" panose="030F0702030302020204" pitchFamily="66" charset="0"/>
                <a:cs typeface="Arial Greek" panose="020B0604020202020204" pitchFamily="34" charset="0"/>
              </a:rPr>
              <a:t>Σχολές Μάρκετινγκ και Γραφικών Τεχνών </a:t>
            </a:r>
          </a:p>
          <a:p>
            <a:r>
              <a:rPr lang="el-GR" dirty="0">
                <a:latin typeface="Comic Sans MS" panose="030F0702030302020204" pitchFamily="66" charset="0"/>
                <a:cs typeface="Arial Greek" panose="020B0604020202020204" pitchFamily="34" charset="0"/>
              </a:rPr>
              <a:t>Δημοσιογραφία</a:t>
            </a:r>
          </a:p>
          <a:p>
            <a:r>
              <a:rPr lang="el-GR" dirty="0">
                <a:latin typeface="Comic Sans MS" panose="030F0702030302020204" pitchFamily="66" charset="0"/>
                <a:cs typeface="Arial Greek" panose="020B0604020202020204" pitchFamily="34" charset="0"/>
              </a:rPr>
              <a:t>Πολιτικές Επιστήμες</a:t>
            </a:r>
          </a:p>
          <a:p>
            <a:r>
              <a:rPr lang="el-GR" dirty="0" err="1">
                <a:latin typeface="Comic Sans MS" panose="030F0702030302020204" pitchFamily="66" charset="0"/>
                <a:cs typeface="Arial Greek" panose="020B0604020202020204" pitchFamily="34" charset="0"/>
              </a:rPr>
              <a:t>Λογοθεραπεία</a:t>
            </a:r>
            <a:endParaRPr lang="el-GR" dirty="0">
              <a:latin typeface="Comic Sans MS" panose="030F0702030302020204" pitchFamily="66" charset="0"/>
              <a:cs typeface="Arial Greek" panose="020B0604020202020204" pitchFamily="34" charset="0"/>
            </a:endParaRPr>
          </a:p>
          <a:p>
            <a:r>
              <a:rPr lang="el-GR" dirty="0">
                <a:latin typeface="Comic Sans MS" panose="030F0702030302020204" pitchFamily="66" charset="0"/>
                <a:cs typeface="Arial Greek" panose="020B0604020202020204" pitchFamily="34" charset="0"/>
              </a:rPr>
              <a:t>Ψυχολογία</a:t>
            </a:r>
          </a:p>
          <a:p>
            <a:r>
              <a:rPr lang="el-GR" dirty="0">
                <a:latin typeface="Comic Sans MS" panose="030F0702030302020204" pitchFamily="66" charset="0"/>
                <a:cs typeface="Arial Greek" panose="020B0604020202020204" pitchFamily="34" charset="0"/>
              </a:rPr>
              <a:t>Παιδαγωγικά</a:t>
            </a:r>
          </a:p>
          <a:p>
            <a:r>
              <a:rPr lang="el-GR" dirty="0">
                <a:latin typeface="Comic Sans MS" panose="030F0702030302020204" pitchFamily="66" charset="0"/>
                <a:cs typeface="Arial Greek" panose="020B0604020202020204" pitchFamily="34" charset="0"/>
              </a:rPr>
              <a:t>Σχολές </a:t>
            </a:r>
            <a:r>
              <a:rPr lang="el-CY" dirty="0">
                <a:latin typeface="Comic Sans MS" panose="030F0702030302020204" pitchFamily="66" charset="0"/>
                <a:cs typeface="Arial Greek" panose="020B0604020202020204" pitchFamily="34" charset="0"/>
              </a:rPr>
              <a:t>Μόνιμων </a:t>
            </a:r>
            <a:r>
              <a:rPr lang="el-GR" dirty="0">
                <a:latin typeface="Comic Sans MS" panose="030F0702030302020204" pitchFamily="66" charset="0"/>
                <a:cs typeface="Arial Greek" panose="020B0604020202020204" pitchFamily="34" charset="0"/>
              </a:rPr>
              <a:t>Υπαξιωματικών</a:t>
            </a:r>
          </a:p>
        </p:txBody>
      </p:sp>
    </p:spTree>
    <p:extLst>
      <p:ext uri="{BB962C8B-B14F-4D97-AF65-F5344CB8AC3E}">
        <p14:creationId xmlns:p14="http://schemas.microsoft.com/office/powerpoint/2010/main" val="27736822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5400"/>
            <a:ext cx="7704667" cy="1219199"/>
          </a:xfrm>
        </p:spPr>
        <p:txBody>
          <a:bodyPr/>
          <a:lstStyle/>
          <a:p>
            <a:r>
              <a:rPr lang="el-GR" dirty="0">
                <a:latin typeface="Comic Sans MS" panose="030F0702030302020204" pitchFamily="66" charset="0"/>
              </a:rPr>
              <a:t>3</a:t>
            </a:r>
            <a:r>
              <a:rPr lang="el-GR" baseline="30000" dirty="0">
                <a:latin typeface="Comic Sans MS" panose="030F0702030302020204" pitchFamily="66" charset="0"/>
              </a:rPr>
              <a:t>η</a:t>
            </a:r>
            <a:r>
              <a:rPr lang="el-GR" dirty="0">
                <a:latin typeface="Comic Sans MS" panose="030F0702030302020204" pitchFamily="66" charset="0"/>
              </a:rPr>
              <a:t> ΟΜΠ </a:t>
            </a:r>
          </a:p>
        </p:txBody>
      </p:sp>
      <p:sp>
        <p:nvSpPr>
          <p:cNvPr id="3" name="Content Placeholder 2"/>
          <p:cNvSpPr>
            <a:spLocks noGrp="1"/>
          </p:cNvSpPr>
          <p:nvPr>
            <p:ph idx="1"/>
          </p:nvPr>
        </p:nvSpPr>
        <p:spPr>
          <a:xfrm>
            <a:off x="982133" y="1244599"/>
            <a:ext cx="7704667" cy="4755217"/>
          </a:xfrm>
        </p:spPr>
        <p:txBody>
          <a:bodyPr>
            <a:normAutofit/>
          </a:bodyPr>
          <a:lstStyle/>
          <a:p>
            <a:pPr marL="0" indent="0">
              <a:buNone/>
            </a:pPr>
            <a:r>
              <a:rPr lang="el-GR" b="1" u="sng" dirty="0">
                <a:solidFill>
                  <a:srgbClr val="0070C0"/>
                </a:solidFill>
                <a:latin typeface="Comic Sans MS" panose="030F0702030302020204" pitchFamily="66" charset="0"/>
                <a:cs typeface="Arial Greek" panose="020B0604020202020204" pitchFamily="34" charset="0"/>
              </a:rPr>
              <a:t>Μαθηματικά- Λογιστική –</a:t>
            </a:r>
            <a:r>
              <a:rPr lang="el-CY" b="1" u="sng" dirty="0">
                <a:solidFill>
                  <a:srgbClr val="0070C0"/>
                </a:solidFill>
                <a:latin typeface="Comic Sans MS" panose="030F0702030302020204" pitchFamily="66" charset="0"/>
                <a:cs typeface="Arial Greek" panose="020B0604020202020204" pitchFamily="34" charset="0"/>
              </a:rPr>
              <a:t> Οικονομικά</a:t>
            </a:r>
            <a:r>
              <a:rPr lang="el-GR" b="1" u="sng" dirty="0">
                <a:solidFill>
                  <a:srgbClr val="0070C0"/>
                </a:solidFill>
                <a:latin typeface="Comic Sans MS" panose="030F0702030302020204" pitchFamily="66" charset="0"/>
                <a:cs typeface="Arial Greek" panose="020B0604020202020204" pitchFamily="34" charset="0"/>
              </a:rPr>
              <a:t>- Πληροφορική</a:t>
            </a:r>
          </a:p>
          <a:p>
            <a:r>
              <a:rPr lang="el-GR" dirty="0">
                <a:latin typeface="Comic Sans MS" panose="030F0702030302020204" pitchFamily="66" charset="0"/>
                <a:cs typeface="Arial Greek" panose="020B0604020202020204" pitchFamily="34" charset="0"/>
              </a:rPr>
              <a:t>Όλες οι σχολές Οικονομικών</a:t>
            </a:r>
          </a:p>
          <a:p>
            <a:r>
              <a:rPr lang="el-GR" dirty="0">
                <a:latin typeface="Comic Sans MS" panose="030F0702030302020204" pitchFamily="66" charset="0"/>
                <a:cs typeface="Arial Greek" panose="020B0604020202020204" pitchFamily="34" charset="0"/>
              </a:rPr>
              <a:t>Πληροφορική μόνο Ελλάδα </a:t>
            </a:r>
          </a:p>
          <a:p>
            <a:r>
              <a:rPr lang="el-GR" dirty="0">
                <a:latin typeface="Comic Sans MS" panose="030F0702030302020204" pitchFamily="66" charset="0"/>
                <a:cs typeface="Arial Greek" panose="020B0604020202020204" pitchFamily="34" charset="0"/>
              </a:rPr>
              <a:t>Σχολές Μάρκετινγκ και Γραφικών Τεχνών </a:t>
            </a:r>
          </a:p>
          <a:p>
            <a:r>
              <a:rPr lang="el-GR" dirty="0">
                <a:latin typeface="Comic Sans MS" panose="030F0702030302020204" pitchFamily="66" charset="0"/>
                <a:cs typeface="Arial Greek" panose="020B0604020202020204" pitchFamily="34" charset="0"/>
              </a:rPr>
              <a:t>Δημοσιογραφία</a:t>
            </a:r>
          </a:p>
          <a:p>
            <a:r>
              <a:rPr lang="el-GR" dirty="0">
                <a:latin typeface="Comic Sans MS" panose="030F0702030302020204" pitchFamily="66" charset="0"/>
                <a:cs typeface="Arial Greek" panose="020B0604020202020204" pitchFamily="34" charset="0"/>
              </a:rPr>
              <a:t>Πολιτικές Επιστήμες</a:t>
            </a:r>
          </a:p>
          <a:p>
            <a:r>
              <a:rPr lang="el-GR" dirty="0" err="1">
                <a:latin typeface="Comic Sans MS" panose="030F0702030302020204" pitchFamily="66" charset="0"/>
                <a:cs typeface="Arial Greek" panose="020B0604020202020204" pitchFamily="34" charset="0"/>
              </a:rPr>
              <a:t>Λογοθεραπεία</a:t>
            </a:r>
            <a:endParaRPr lang="el-GR" dirty="0">
              <a:latin typeface="Comic Sans MS" panose="030F0702030302020204" pitchFamily="66" charset="0"/>
              <a:cs typeface="Arial Greek" panose="020B0604020202020204" pitchFamily="34" charset="0"/>
            </a:endParaRPr>
          </a:p>
          <a:p>
            <a:r>
              <a:rPr lang="el-GR" dirty="0">
                <a:latin typeface="Comic Sans MS" panose="030F0702030302020204" pitchFamily="66" charset="0"/>
                <a:cs typeface="Arial Greek" panose="020B0604020202020204" pitchFamily="34" charset="0"/>
              </a:rPr>
              <a:t>Ψυχολογία</a:t>
            </a:r>
          </a:p>
          <a:p>
            <a:r>
              <a:rPr lang="el-GR" dirty="0">
                <a:latin typeface="Comic Sans MS" panose="030F0702030302020204" pitchFamily="66" charset="0"/>
                <a:cs typeface="Arial Greek" panose="020B0604020202020204" pitchFamily="34" charset="0"/>
              </a:rPr>
              <a:t>Παιδαγωγικά</a:t>
            </a:r>
          </a:p>
          <a:p>
            <a:pPr marL="0" indent="0">
              <a:buNone/>
            </a:pPr>
            <a:endParaRPr lang="el-GR" dirty="0">
              <a:latin typeface="Comic Sans MS" panose="030F0702030302020204" pitchFamily="66" charset="0"/>
            </a:endParaRPr>
          </a:p>
          <a:p>
            <a:endParaRPr lang="el-GR" dirty="0">
              <a:latin typeface="Comic Sans MS" panose="030F0702030302020204" pitchFamily="66" charset="0"/>
            </a:endParaRPr>
          </a:p>
        </p:txBody>
      </p:sp>
    </p:spTree>
    <p:extLst>
      <p:ext uri="{BB962C8B-B14F-4D97-AF65-F5344CB8AC3E}">
        <p14:creationId xmlns:p14="http://schemas.microsoft.com/office/powerpoint/2010/main" val="15727974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2317"/>
            <a:ext cx="7704667" cy="1295400"/>
          </a:xfrm>
        </p:spPr>
        <p:txBody>
          <a:bodyPr/>
          <a:lstStyle/>
          <a:p>
            <a:r>
              <a:rPr lang="el-GR" dirty="0">
                <a:latin typeface="Comic Sans MS" panose="030F0702030302020204" pitchFamily="66" charset="0"/>
              </a:rPr>
              <a:t>3</a:t>
            </a:r>
            <a:r>
              <a:rPr lang="el-GR" baseline="30000" dirty="0">
                <a:latin typeface="Comic Sans MS" panose="030F0702030302020204" pitchFamily="66" charset="0"/>
              </a:rPr>
              <a:t>η</a:t>
            </a:r>
            <a:r>
              <a:rPr lang="el-GR" dirty="0">
                <a:latin typeface="Comic Sans MS" panose="030F0702030302020204" pitchFamily="66" charset="0"/>
              </a:rPr>
              <a:t> ΟΜΠ </a:t>
            </a:r>
          </a:p>
        </p:txBody>
      </p:sp>
      <p:sp>
        <p:nvSpPr>
          <p:cNvPr id="3" name="Content Placeholder 2"/>
          <p:cNvSpPr>
            <a:spLocks noGrp="1"/>
          </p:cNvSpPr>
          <p:nvPr>
            <p:ph idx="1"/>
          </p:nvPr>
        </p:nvSpPr>
        <p:spPr>
          <a:xfrm>
            <a:off x="982133" y="1600200"/>
            <a:ext cx="7704667" cy="4399616"/>
          </a:xfrm>
        </p:spPr>
        <p:txBody>
          <a:bodyPr>
            <a:normAutofit lnSpcReduction="10000"/>
          </a:bodyPr>
          <a:lstStyle/>
          <a:p>
            <a:pPr marL="0" indent="0">
              <a:buNone/>
            </a:pPr>
            <a:r>
              <a:rPr lang="el-GR" b="1" u="sng" dirty="0">
                <a:solidFill>
                  <a:srgbClr val="0070C0"/>
                </a:solidFill>
                <a:latin typeface="Comic Sans MS" panose="030F0702030302020204" pitchFamily="66" charset="0"/>
                <a:cs typeface="Arial Greek" panose="020B0604020202020204" pitchFamily="34" charset="0"/>
              </a:rPr>
              <a:t>Μαθηματικά- Λογιστική- </a:t>
            </a:r>
            <a:r>
              <a:rPr lang="el-CY" b="1" u="sng" dirty="0">
                <a:solidFill>
                  <a:srgbClr val="0070C0"/>
                </a:solidFill>
                <a:latin typeface="Comic Sans MS" panose="030F0702030302020204" pitchFamily="66" charset="0"/>
                <a:cs typeface="Arial Greek" panose="020B0604020202020204" pitchFamily="34" charset="0"/>
              </a:rPr>
              <a:t>Οικονομικά - </a:t>
            </a:r>
            <a:r>
              <a:rPr lang="el-GR" b="1" u="sng" dirty="0">
                <a:solidFill>
                  <a:srgbClr val="0070C0"/>
                </a:solidFill>
                <a:latin typeface="Comic Sans MS" panose="030F0702030302020204" pitchFamily="66" charset="0"/>
                <a:cs typeface="Arial Greek" panose="020B0604020202020204" pitchFamily="34" charset="0"/>
              </a:rPr>
              <a:t>Εμπορικά Μάρκετινγκ </a:t>
            </a:r>
          </a:p>
          <a:p>
            <a:r>
              <a:rPr lang="el-GR" dirty="0">
                <a:latin typeface="Comic Sans MS" panose="030F0702030302020204" pitchFamily="66" charset="0"/>
                <a:cs typeface="Arial Greek" panose="020B0604020202020204" pitchFamily="34" charset="0"/>
              </a:rPr>
              <a:t>Όλες οι σχολές Οικονομικών</a:t>
            </a:r>
          </a:p>
          <a:p>
            <a:r>
              <a:rPr lang="el-GR" dirty="0">
                <a:latin typeface="Comic Sans MS" panose="030F0702030302020204" pitchFamily="66" charset="0"/>
                <a:cs typeface="Arial Greek" panose="020B0604020202020204" pitchFamily="34" charset="0"/>
              </a:rPr>
              <a:t>Σχολές Μάρκετινγκ και Γραφικών Τεχνών </a:t>
            </a:r>
          </a:p>
          <a:p>
            <a:r>
              <a:rPr lang="el-GR" dirty="0">
                <a:latin typeface="Comic Sans MS" panose="030F0702030302020204" pitchFamily="66" charset="0"/>
                <a:cs typeface="Arial Greek" panose="020B0604020202020204" pitchFamily="34" charset="0"/>
              </a:rPr>
              <a:t>Δημοσιογραφία</a:t>
            </a:r>
          </a:p>
          <a:p>
            <a:r>
              <a:rPr lang="el-GR" dirty="0">
                <a:latin typeface="Comic Sans MS" panose="030F0702030302020204" pitchFamily="66" charset="0"/>
                <a:cs typeface="Arial Greek" panose="020B0604020202020204" pitchFamily="34" charset="0"/>
              </a:rPr>
              <a:t>Πολιτικές Επιστήμες</a:t>
            </a:r>
          </a:p>
          <a:p>
            <a:r>
              <a:rPr lang="el-GR" dirty="0" err="1">
                <a:latin typeface="Comic Sans MS" panose="030F0702030302020204" pitchFamily="66" charset="0"/>
                <a:cs typeface="Arial Greek" panose="020B0604020202020204" pitchFamily="34" charset="0"/>
              </a:rPr>
              <a:t>Λογοθεραπεία</a:t>
            </a:r>
            <a:endParaRPr lang="el-GR" dirty="0">
              <a:latin typeface="Comic Sans MS" panose="030F0702030302020204" pitchFamily="66" charset="0"/>
              <a:cs typeface="Arial Greek" panose="020B0604020202020204" pitchFamily="34" charset="0"/>
            </a:endParaRPr>
          </a:p>
          <a:p>
            <a:r>
              <a:rPr lang="el-GR" dirty="0">
                <a:latin typeface="Comic Sans MS" panose="030F0702030302020204" pitchFamily="66" charset="0"/>
                <a:cs typeface="Arial Greek" panose="020B0604020202020204" pitchFamily="34" charset="0"/>
              </a:rPr>
              <a:t>Ψυχολογία</a:t>
            </a:r>
          </a:p>
          <a:p>
            <a:r>
              <a:rPr lang="el-GR" dirty="0">
                <a:latin typeface="Comic Sans MS" panose="030F0702030302020204" pitchFamily="66" charset="0"/>
                <a:cs typeface="Arial Greek" panose="020B0604020202020204" pitchFamily="34" charset="0"/>
              </a:rPr>
              <a:t>Παιδαγωγικά</a:t>
            </a:r>
          </a:p>
          <a:p>
            <a:endParaRPr lang="el-GR" dirty="0">
              <a:latin typeface="Comic Sans MS" panose="030F0702030302020204" pitchFamily="66" charset="0"/>
            </a:endParaRPr>
          </a:p>
          <a:p>
            <a:endParaRPr lang="el-GR" dirty="0">
              <a:latin typeface="Comic Sans MS" panose="030F0702030302020204" pitchFamily="66" charset="0"/>
            </a:endParaRPr>
          </a:p>
        </p:txBody>
      </p:sp>
    </p:spTree>
    <p:extLst>
      <p:ext uri="{BB962C8B-B14F-4D97-AF65-F5344CB8AC3E}">
        <p14:creationId xmlns:p14="http://schemas.microsoft.com/office/powerpoint/2010/main" val="11701985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0"/>
            <a:ext cx="7704667" cy="1295399"/>
          </a:xfrm>
        </p:spPr>
        <p:txBody>
          <a:bodyPr/>
          <a:lstStyle/>
          <a:p>
            <a:r>
              <a:rPr lang="el-CY" dirty="0">
                <a:latin typeface="Comic Sans MS" panose="030F0702030302020204" pitchFamily="66" charset="0"/>
              </a:rPr>
              <a:t>4</a:t>
            </a:r>
            <a:r>
              <a:rPr lang="el-GR" baseline="30000" dirty="0">
                <a:latin typeface="Comic Sans MS" panose="030F0702030302020204" pitchFamily="66" charset="0"/>
              </a:rPr>
              <a:t>η</a:t>
            </a:r>
            <a:r>
              <a:rPr lang="el-GR" dirty="0">
                <a:latin typeface="Comic Sans MS" panose="030F0702030302020204" pitchFamily="66" charset="0"/>
              </a:rPr>
              <a:t> ΟΜΠ </a:t>
            </a:r>
          </a:p>
        </p:txBody>
      </p:sp>
      <p:sp>
        <p:nvSpPr>
          <p:cNvPr id="3" name="Content Placeholder 2"/>
          <p:cNvSpPr>
            <a:spLocks noGrp="1"/>
          </p:cNvSpPr>
          <p:nvPr>
            <p:ph idx="1"/>
          </p:nvPr>
        </p:nvSpPr>
        <p:spPr>
          <a:xfrm>
            <a:off x="982133" y="1524000"/>
            <a:ext cx="7704667" cy="4475816"/>
          </a:xfrm>
        </p:spPr>
        <p:txBody>
          <a:bodyPr>
            <a:normAutofit/>
          </a:bodyPr>
          <a:lstStyle/>
          <a:p>
            <a:pPr marL="0" indent="0">
              <a:buNone/>
            </a:pPr>
            <a:r>
              <a:rPr lang="el-CY" b="1" u="sng" dirty="0">
                <a:solidFill>
                  <a:srgbClr val="0070C0"/>
                </a:solidFill>
                <a:latin typeface="Comic Sans MS" panose="030F0702030302020204" pitchFamily="66" charset="0"/>
                <a:cs typeface="Arial Greek" panose="020B0604020202020204" pitchFamily="34" charset="0"/>
              </a:rPr>
              <a:t>Οικονομικά - </a:t>
            </a:r>
            <a:r>
              <a:rPr lang="el-GR" b="1" u="sng" dirty="0">
                <a:solidFill>
                  <a:srgbClr val="0070C0"/>
                </a:solidFill>
                <a:latin typeface="Comic Sans MS" panose="030F0702030302020204" pitchFamily="66" charset="0"/>
                <a:cs typeface="Arial Greek" panose="020B0604020202020204" pitchFamily="34" charset="0"/>
              </a:rPr>
              <a:t>Αγγλικά- Λογιστική- Βιολογία</a:t>
            </a:r>
            <a:r>
              <a:rPr lang="el-CY" b="1" u="sng" dirty="0">
                <a:solidFill>
                  <a:srgbClr val="0070C0"/>
                </a:solidFill>
                <a:latin typeface="Comic Sans MS" panose="030F0702030302020204" pitchFamily="66" charset="0"/>
                <a:cs typeface="Arial Greek" panose="020B0604020202020204" pitchFamily="34" charset="0"/>
              </a:rPr>
              <a:t>-</a:t>
            </a:r>
            <a:r>
              <a:rPr lang="el-GR" b="1" u="sng" dirty="0">
                <a:solidFill>
                  <a:srgbClr val="0070C0"/>
                </a:solidFill>
                <a:latin typeface="Comic Sans MS" panose="030F0702030302020204" pitchFamily="66" charset="0"/>
                <a:cs typeface="Arial Greek" panose="020B0604020202020204" pitchFamily="34" charset="0"/>
              </a:rPr>
              <a:t> (Μαθκκ)</a:t>
            </a:r>
          </a:p>
          <a:p>
            <a:r>
              <a:rPr lang="el-GR" dirty="0">
                <a:latin typeface="Comic Sans MS" panose="030F0702030302020204" pitchFamily="66" charset="0"/>
                <a:cs typeface="Arial Greek" panose="020B0604020202020204" pitchFamily="34" charset="0"/>
              </a:rPr>
              <a:t>Νοσηλευτική</a:t>
            </a:r>
          </a:p>
          <a:p>
            <a:r>
              <a:rPr lang="el-GR" dirty="0">
                <a:latin typeface="Comic Sans MS" panose="030F0702030302020204" pitchFamily="66" charset="0"/>
                <a:cs typeface="Arial Greek" panose="020B0604020202020204" pitchFamily="34" charset="0"/>
              </a:rPr>
              <a:t>Φυσιοθεραπεία</a:t>
            </a:r>
          </a:p>
          <a:p>
            <a:r>
              <a:rPr lang="el-GR" dirty="0" err="1">
                <a:latin typeface="Comic Sans MS" panose="030F0702030302020204" pitchFamily="66" charset="0"/>
                <a:cs typeface="Arial Greek" panose="020B0604020202020204" pitchFamily="34" charset="0"/>
              </a:rPr>
              <a:t>Εργοθεραπεία</a:t>
            </a:r>
            <a:endParaRPr lang="el-GR" dirty="0">
              <a:latin typeface="Comic Sans MS" panose="030F0702030302020204" pitchFamily="66" charset="0"/>
              <a:cs typeface="Arial Greek" panose="020B0604020202020204" pitchFamily="34" charset="0"/>
            </a:endParaRPr>
          </a:p>
          <a:p>
            <a:r>
              <a:rPr lang="el-GR" dirty="0">
                <a:latin typeface="Comic Sans MS" panose="030F0702030302020204" pitchFamily="66" charset="0"/>
                <a:cs typeface="Arial Greek" panose="020B0604020202020204" pitchFamily="34" charset="0"/>
              </a:rPr>
              <a:t>Γυμναστική ακαδημία </a:t>
            </a:r>
          </a:p>
          <a:p>
            <a:r>
              <a:rPr lang="el-GR" dirty="0">
                <a:latin typeface="Comic Sans MS" panose="030F0702030302020204" pitchFamily="66" charset="0"/>
                <a:cs typeface="Arial Greek" panose="020B0604020202020204" pitchFamily="34" charset="0"/>
              </a:rPr>
              <a:t>Σχολές Μάρκετινγκ και Γραφικών Τεχνών </a:t>
            </a:r>
          </a:p>
          <a:p>
            <a:r>
              <a:rPr lang="el-GR" dirty="0">
                <a:latin typeface="Comic Sans MS" panose="030F0702030302020204" pitchFamily="66" charset="0"/>
                <a:cs typeface="Arial Greek" panose="020B0604020202020204" pitchFamily="34" charset="0"/>
              </a:rPr>
              <a:t>Δημοσιογραφία</a:t>
            </a:r>
          </a:p>
          <a:p>
            <a:endParaRPr lang="el-GR" dirty="0">
              <a:latin typeface="Comic Sans MS" panose="030F0702030302020204" pitchFamily="66" charset="0"/>
              <a:cs typeface="Arial Greek" panose="020B0604020202020204" pitchFamily="34" charset="0"/>
            </a:endParaRPr>
          </a:p>
          <a:p>
            <a:endParaRPr lang="el-GR" dirty="0">
              <a:latin typeface="Comic Sans MS" panose="030F0702030302020204" pitchFamily="66" charset="0"/>
            </a:endParaRPr>
          </a:p>
          <a:p>
            <a:endParaRPr lang="el-GR" dirty="0">
              <a:latin typeface="Comic Sans MS" panose="030F0702030302020204" pitchFamily="66" charset="0"/>
            </a:endParaRPr>
          </a:p>
        </p:txBody>
      </p:sp>
    </p:spTree>
    <p:extLst>
      <p:ext uri="{BB962C8B-B14F-4D97-AF65-F5344CB8AC3E}">
        <p14:creationId xmlns:p14="http://schemas.microsoft.com/office/powerpoint/2010/main" val="6256476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990600"/>
            <a:ext cx="7543800" cy="5009216"/>
          </a:xfrm>
        </p:spPr>
        <p:txBody>
          <a:bodyPr>
            <a:normAutofit/>
          </a:bodyPr>
          <a:lstStyle/>
          <a:p>
            <a:r>
              <a:rPr lang="el-GR" sz="2500" dirty="0">
                <a:latin typeface="Comic Sans MS" panose="030F0702030302020204" pitchFamily="66" charset="0"/>
                <a:cs typeface="Arial Greek" panose="020B0604020202020204" pitchFamily="34" charset="0"/>
              </a:rPr>
              <a:t>Πολιτικές Επιστήμες</a:t>
            </a:r>
          </a:p>
          <a:p>
            <a:r>
              <a:rPr lang="el-GR" sz="2500" dirty="0" err="1">
                <a:latin typeface="Comic Sans MS" panose="030F0702030302020204" pitchFamily="66" charset="0"/>
                <a:cs typeface="Arial Greek" panose="020B0604020202020204" pitchFamily="34" charset="0"/>
              </a:rPr>
              <a:t>Λογοθεραπεία</a:t>
            </a:r>
            <a:endParaRPr lang="el-GR" sz="2500" dirty="0">
              <a:latin typeface="Comic Sans MS" panose="030F0702030302020204" pitchFamily="66" charset="0"/>
              <a:cs typeface="Arial Greek" panose="020B0604020202020204" pitchFamily="34" charset="0"/>
            </a:endParaRPr>
          </a:p>
          <a:p>
            <a:r>
              <a:rPr lang="el-GR" sz="2500" dirty="0">
                <a:latin typeface="Comic Sans MS" panose="030F0702030302020204" pitchFamily="66" charset="0"/>
                <a:cs typeface="Arial Greek" panose="020B0604020202020204" pitchFamily="34" charset="0"/>
              </a:rPr>
              <a:t>Ψυχολογία</a:t>
            </a:r>
          </a:p>
          <a:p>
            <a:r>
              <a:rPr lang="el-GR" sz="2500" dirty="0">
                <a:latin typeface="Comic Sans MS" panose="030F0702030302020204" pitchFamily="66" charset="0"/>
                <a:cs typeface="Arial Greek" panose="020B0604020202020204" pitchFamily="34" charset="0"/>
              </a:rPr>
              <a:t>Παιδαγωγικά</a:t>
            </a:r>
          </a:p>
          <a:p>
            <a:r>
              <a:rPr lang="el-GR" sz="2800" dirty="0">
                <a:latin typeface="Comic Sans MS" panose="030F0702030302020204" pitchFamily="66" charset="0"/>
                <a:cs typeface="Arial Greek" panose="020B0604020202020204" pitchFamily="34" charset="0"/>
              </a:rPr>
              <a:t>Σχολές </a:t>
            </a:r>
            <a:r>
              <a:rPr lang="el-CY" sz="2800" dirty="0">
                <a:latin typeface="Comic Sans MS" panose="030F0702030302020204" pitchFamily="66" charset="0"/>
                <a:cs typeface="Arial Greek" panose="020B0604020202020204" pitchFamily="34" charset="0"/>
              </a:rPr>
              <a:t>Μόνιμων </a:t>
            </a:r>
            <a:r>
              <a:rPr lang="el-GR" sz="2800" dirty="0">
                <a:latin typeface="Comic Sans MS" panose="030F0702030302020204" pitchFamily="66" charset="0"/>
                <a:cs typeface="Arial Greek" panose="020B0604020202020204" pitchFamily="34" charset="0"/>
              </a:rPr>
              <a:t>Υπαξιωματικών</a:t>
            </a:r>
          </a:p>
          <a:p>
            <a:pPr marL="0" indent="0">
              <a:buNone/>
            </a:pPr>
            <a:endParaRPr lang="el-GR" sz="2500" b="1" dirty="0">
              <a:latin typeface="Comic Sans MS" panose="030F0702030302020204" pitchFamily="66" charset="0"/>
            </a:endParaRPr>
          </a:p>
        </p:txBody>
      </p:sp>
    </p:spTree>
    <p:extLst>
      <p:ext uri="{BB962C8B-B14F-4D97-AF65-F5344CB8AC3E}">
        <p14:creationId xmlns:p14="http://schemas.microsoft.com/office/powerpoint/2010/main" val="39854598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704667" cy="1371599"/>
          </a:xfrm>
        </p:spPr>
        <p:txBody>
          <a:bodyPr/>
          <a:lstStyle/>
          <a:p>
            <a:r>
              <a:rPr lang="el-CY" dirty="0">
                <a:latin typeface="Comic Sans MS" panose="030F0702030302020204" pitchFamily="66" charset="0"/>
              </a:rPr>
              <a:t>4</a:t>
            </a:r>
            <a:r>
              <a:rPr lang="el-GR" baseline="30000" dirty="0">
                <a:latin typeface="Comic Sans MS" panose="030F0702030302020204" pitchFamily="66" charset="0"/>
              </a:rPr>
              <a:t>η</a:t>
            </a:r>
            <a:r>
              <a:rPr lang="el-GR" dirty="0">
                <a:latin typeface="Comic Sans MS" panose="030F0702030302020204" pitchFamily="66" charset="0"/>
              </a:rPr>
              <a:t> ΟΜΠ </a:t>
            </a:r>
          </a:p>
        </p:txBody>
      </p:sp>
      <p:sp>
        <p:nvSpPr>
          <p:cNvPr id="3" name="Content Placeholder 2"/>
          <p:cNvSpPr>
            <a:spLocks noGrp="1"/>
          </p:cNvSpPr>
          <p:nvPr>
            <p:ph idx="1"/>
          </p:nvPr>
        </p:nvSpPr>
        <p:spPr>
          <a:xfrm>
            <a:off x="982133" y="1524000"/>
            <a:ext cx="7704667" cy="4475816"/>
          </a:xfrm>
        </p:spPr>
        <p:txBody>
          <a:bodyPr>
            <a:normAutofit/>
          </a:bodyPr>
          <a:lstStyle/>
          <a:p>
            <a:pPr marL="0" indent="0">
              <a:buNone/>
            </a:pPr>
            <a:r>
              <a:rPr lang="el-CY" sz="2100" b="1" u="sng" dirty="0">
                <a:solidFill>
                  <a:srgbClr val="0070C0"/>
                </a:solidFill>
                <a:latin typeface="Comic Sans MS" panose="030F0702030302020204" pitchFamily="66" charset="0"/>
                <a:cs typeface="Arial Greek" panose="020B0604020202020204" pitchFamily="34" charset="0"/>
              </a:rPr>
              <a:t>Οικονομικά</a:t>
            </a:r>
            <a:r>
              <a:rPr lang="el-GR" sz="2100" b="1" u="sng" dirty="0">
                <a:solidFill>
                  <a:srgbClr val="0070C0"/>
                </a:solidFill>
                <a:latin typeface="Comic Sans MS" panose="030F0702030302020204" pitchFamily="66" charset="0"/>
                <a:cs typeface="Arial Greek" panose="020B0604020202020204" pitchFamily="34" charset="0"/>
              </a:rPr>
              <a:t>- Αγγλικά- Λογιστική- Τεχνολογία (Μαθκκ)</a:t>
            </a:r>
          </a:p>
          <a:p>
            <a:r>
              <a:rPr lang="el-GR" dirty="0">
                <a:latin typeface="Comic Sans MS" panose="030F0702030302020204" pitchFamily="66" charset="0"/>
                <a:cs typeface="Arial Greek" panose="020B0604020202020204" pitchFamily="34" charset="0"/>
              </a:rPr>
              <a:t>Σχολές Μάρκετινγκ και Γραφικών Τεχνών </a:t>
            </a:r>
          </a:p>
          <a:p>
            <a:r>
              <a:rPr lang="el-GR" dirty="0">
                <a:latin typeface="Comic Sans MS" panose="030F0702030302020204" pitchFamily="66" charset="0"/>
                <a:cs typeface="Arial Greek" panose="020B0604020202020204" pitchFamily="34" charset="0"/>
              </a:rPr>
              <a:t>Δημοσιογραφία</a:t>
            </a:r>
          </a:p>
          <a:p>
            <a:r>
              <a:rPr lang="el-GR" dirty="0">
                <a:latin typeface="Comic Sans MS" panose="030F0702030302020204" pitchFamily="66" charset="0"/>
                <a:cs typeface="Arial Greek" panose="020B0604020202020204" pitchFamily="34" charset="0"/>
              </a:rPr>
              <a:t>Πολιτικές Επιστήμες</a:t>
            </a:r>
          </a:p>
          <a:p>
            <a:r>
              <a:rPr lang="el-GR" dirty="0" err="1">
                <a:latin typeface="Comic Sans MS" panose="030F0702030302020204" pitchFamily="66" charset="0"/>
                <a:cs typeface="Arial Greek" panose="020B0604020202020204" pitchFamily="34" charset="0"/>
              </a:rPr>
              <a:t>Λογοθεραπεία</a:t>
            </a:r>
            <a:endParaRPr lang="el-GR" dirty="0">
              <a:latin typeface="Comic Sans MS" panose="030F0702030302020204" pitchFamily="66" charset="0"/>
              <a:cs typeface="Arial Greek" panose="020B0604020202020204" pitchFamily="34" charset="0"/>
            </a:endParaRPr>
          </a:p>
          <a:p>
            <a:r>
              <a:rPr lang="el-GR" dirty="0">
                <a:latin typeface="Comic Sans MS" panose="030F0702030302020204" pitchFamily="66" charset="0"/>
                <a:cs typeface="Arial Greek" panose="020B0604020202020204" pitchFamily="34" charset="0"/>
              </a:rPr>
              <a:t>Ψυχολογία</a:t>
            </a:r>
          </a:p>
          <a:p>
            <a:r>
              <a:rPr lang="el-GR" dirty="0">
                <a:latin typeface="Comic Sans MS" panose="030F0702030302020204" pitchFamily="66" charset="0"/>
                <a:cs typeface="Arial Greek" panose="020B0604020202020204" pitchFamily="34" charset="0"/>
              </a:rPr>
              <a:t>Παιδαγωγικά</a:t>
            </a:r>
          </a:p>
          <a:p>
            <a:r>
              <a:rPr lang="el-GR" dirty="0">
                <a:latin typeface="Comic Sans MS" panose="030F0702030302020204" pitchFamily="66" charset="0"/>
                <a:cs typeface="Arial Greek" panose="020B0604020202020204" pitchFamily="34" charset="0"/>
              </a:rPr>
              <a:t>Σχολές </a:t>
            </a:r>
            <a:r>
              <a:rPr lang="el-CY" dirty="0">
                <a:latin typeface="Comic Sans MS" panose="030F0702030302020204" pitchFamily="66" charset="0"/>
                <a:cs typeface="Arial Greek" panose="020B0604020202020204" pitchFamily="34" charset="0"/>
              </a:rPr>
              <a:t>Μόνιμων </a:t>
            </a:r>
            <a:r>
              <a:rPr lang="el-GR" dirty="0">
                <a:latin typeface="Comic Sans MS" panose="030F0702030302020204" pitchFamily="66" charset="0"/>
                <a:cs typeface="Arial Greek" panose="020B0604020202020204" pitchFamily="34" charset="0"/>
              </a:rPr>
              <a:t>Υπαξιωματικών</a:t>
            </a:r>
          </a:p>
          <a:p>
            <a:endParaRPr lang="el-GR" dirty="0">
              <a:latin typeface="Comic Sans MS" panose="030F0702030302020204" pitchFamily="66" charset="0"/>
            </a:endParaRPr>
          </a:p>
        </p:txBody>
      </p:sp>
    </p:spTree>
    <p:extLst>
      <p:ext uri="{BB962C8B-B14F-4D97-AF65-F5344CB8AC3E}">
        <p14:creationId xmlns:p14="http://schemas.microsoft.com/office/powerpoint/2010/main" val="42780934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04667" cy="1523999"/>
          </a:xfrm>
        </p:spPr>
        <p:txBody>
          <a:bodyPr/>
          <a:lstStyle/>
          <a:p>
            <a:r>
              <a:rPr lang="el-CY" dirty="0">
                <a:latin typeface="Comic Sans MS" panose="030F0702030302020204" pitchFamily="66" charset="0"/>
              </a:rPr>
              <a:t>4</a:t>
            </a:r>
            <a:r>
              <a:rPr lang="el-GR" baseline="30000" dirty="0">
                <a:latin typeface="Comic Sans MS" panose="030F0702030302020204" pitchFamily="66" charset="0"/>
              </a:rPr>
              <a:t>η</a:t>
            </a:r>
            <a:r>
              <a:rPr lang="el-GR" dirty="0">
                <a:latin typeface="Comic Sans MS" panose="030F0702030302020204" pitchFamily="66" charset="0"/>
              </a:rPr>
              <a:t> ΟΜΠ </a:t>
            </a:r>
          </a:p>
        </p:txBody>
      </p:sp>
      <p:sp>
        <p:nvSpPr>
          <p:cNvPr id="3" name="Content Placeholder 2"/>
          <p:cNvSpPr>
            <a:spLocks noGrp="1"/>
          </p:cNvSpPr>
          <p:nvPr>
            <p:ph idx="1"/>
          </p:nvPr>
        </p:nvSpPr>
        <p:spPr>
          <a:xfrm>
            <a:off x="982133" y="1523999"/>
            <a:ext cx="7704667" cy="4475817"/>
          </a:xfrm>
        </p:spPr>
        <p:txBody>
          <a:bodyPr>
            <a:normAutofit/>
          </a:bodyPr>
          <a:lstStyle/>
          <a:p>
            <a:pPr marL="0" indent="0">
              <a:buNone/>
            </a:pPr>
            <a:r>
              <a:rPr lang="el-CY" sz="2100" b="1" u="sng" dirty="0">
                <a:solidFill>
                  <a:srgbClr val="0070C0"/>
                </a:solidFill>
                <a:latin typeface="Comic Sans MS" panose="030F0702030302020204" pitchFamily="66" charset="0"/>
                <a:cs typeface="Arial Greek" panose="020B0604020202020204" pitchFamily="34" charset="0"/>
              </a:rPr>
              <a:t>Οικονομικά - </a:t>
            </a:r>
            <a:r>
              <a:rPr lang="el-GR" sz="2100" b="1" u="sng" dirty="0">
                <a:solidFill>
                  <a:srgbClr val="0070C0"/>
                </a:solidFill>
                <a:latin typeface="Comic Sans MS" panose="030F0702030302020204" pitchFamily="66" charset="0"/>
                <a:cs typeface="Arial Greek" panose="020B0604020202020204" pitchFamily="34" charset="0"/>
              </a:rPr>
              <a:t>Αγγλικά- Λογιστική- Ιταλικά ή Γαλλικά (Μαθκκ)</a:t>
            </a:r>
          </a:p>
          <a:p>
            <a:r>
              <a:rPr lang="el-GR" dirty="0">
                <a:latin typeface="Comic Sans MS" panose="030F0702030302020204" pitchFamily="66" charset="0"/>
                <a:cs typeface="Arial Greek" panose="020B0604020202020204" pitchFamily="34" charset="0"/>
              </a:rPr>
              <a:t>Σχολές Μάρκετινγκ και Γραφικών Τεχνών </a:t>
            </a:r>
          </a:p>
          <a:p>
            <a:r>
              <a:rPr lang="el-GR" dirty="0">
                <a:latin typeface="Comic Sans MS" panose="030F0702030302020204" pitchFamily="66" charset="0"/>
                <a:cs typeface="Arial Greek" panose="020B0604020202020204" pitchFamily="34" charset="0"/>
              </a:rPr>
              <a:t>Δημοσιογραφία</a:t>
            </a:r>
          </a:p>
          <a:p>
            <a:r>
              <a:rPr lang="el-GR" dirty="0">
                <a:latin typeface="Comic Sans MS" panose="030F0702030302020204" pitchFamily="66" charset="0"/>
                <a:cs typeface="Arial Greek" panose="020B0604020202020204" pitchFamily="34" charset="0"/>
              </a:rPr>
              <a:t>Πολιτικές Επιστήμες</a:t>
            </a:r>
          </a:p>
          <a:p>
            <a:r>
              <a:rPr lang="el-GR" dirty="0" err="1">
                <a:latin typeface="Comic Sans MS" panose="030F0702030302020204" pitchFamily="66" charset="0"/>
                <a:cs typeface="Arial Greek" panose="020B0604020202020204" pitchFamily="34" charset="0"/>
              </a:rPr>
              <a:t>Λογοθεραπεία</a:t>
            </a:r>
            <a:endParaRPr lang="el-GR" dirty="0">
              <a:latin typeface="Comic Sans MS" panose="030F0702030302020204" pitchFamily="66" charset="0"/>
              <a:cs typeface="Arial Greek" panose="020B0604020202020204" pitchFamily="34" charset="0"/>
            </a:endParaRPr>
          </a:p>
          <a:p>
            <a:r>
              <a:rPr lang="el-GR" dirty="0">
                <a:latin typeface="Comic Sans MS" panose="030F0702030302020204" pitchFamily="66" charset="0"/>
                <a:cs typeface="Arial Greek" panose="020B0604020202020204" pitchFamily="34" charset="0"/>
              </a:rPr>
              <a:t>Ψυχολογία</a:t>
            </a:r>
          </a:p>
          <a:p>
            <a:r>
              <a:rPr lang="el-GR" dirty="0">
                <a:latin typeface="Comic Sans MS" panose="030F0702030302020204" pitchFamily="66" charset="0"/>
                <a:cs typeface="Arial Greek" panose="020B0604020202020204" pitchFamily="34" charset="0"/>
              </a:rPr>
              <a:t>Παιδαγωγικά</a:t>
            </a:r>
          </a:p>
          <a:p>
            <a:r>
              <a:rPr lang="el-GR" dirty="0">
                <a:latin typeface="Comic Sans MS" panose="030F0702030302020204" pitchFamily="66" charset="0"/>
                <a:cs typeface="Arial Greek" panose="020B0604020202020204" pitchFamily="34" charset="0"/>
              </a:rPr>
              <a:t>Σχολές </a:t>
            </a:r>
            <a:r>
              <a:rPr lang="el-CY" dirty="0">
                <a:latin typeface="Comic Sans MS" panose="030F0702030302020204" pitchFamily="66" charset="0"/>
                <a:cs typeface="Arial Greek" panose="020B0604020202020204" pitchFamily="34" charset="0"/>
              </a:rPr>
              <a:t>Μόνιμων </a:t>
            </a:r>
            <a:r>
              <a:rPr lang="el-GR" dirty="0">
                <a:latin typeface="Comic Sans MS" panose="030F0702030302020204" pitchFamily="66" charset="0"/>
                <a:cs typeface="Arial Greek" panose="020B0604020202020204" pitchFamily="34" charset="0"/>
              </a:rPr>
              <a:t>Υπαξιωματικών</a:t>
            </a:r>
          </a:p>
          <a:p>
            <a:pPr marL="0" indent="0">
              <a:buNone/>
            </a:pPr>
            <a:endParaRPr lang="el-GR" dirty="0">
              <a:latin typeface="Comic Sans MS" panose="030F0702030302020204" pitchFamily="66" charset="0"/>
            </a:endParaRPr>
          </a:p>
        </p:txBody>
      </p:sp>
    </p:spTree>
    <p:extLst>
      <p:ext uri="{BB962C8B-B14F-4D97-AF65-F5344CB8AC3E}">
        <p14:creationId xmlns:p14="http://schemas.microsoft.com/office/powerpoint/2010/main" val="12583065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0"/>
            <a:ext cx="7704667" cy="1447799"/>
          </a:xfrm>
        </p:spPr>
        <p:txBody>
          <a:bodyPr/>
          <a:lstStyle/>
          <a:p>
            <a:r>
              <a:rPr lang="el-CY" dirty="0">
                <a:latin typeface="Comic Sans MS" panose="030F0702030302020204" pitchFamily="66" charset="0"/>
              </a:rPr>
              <a:t>4</a:t>
            </a:r>
            <a:r>
              <a:rPr lang="el-GR" baseline="30000" dirty="0">
                <a:latin typeface="Comic Sans MS" panose="030F0702030302020204" pitchFamily="66" charset="0"/>
              </a:rPr>
              <a:t>η</a:t>
            </a:r>
            <a:r>
              <a:rPr lang="el-GR" dirty="0">
                <a:latin typeface="Comic Sans MS" panose="030F0702030302020204" pitchFamily="66" charset="0"/>
              </a:rPr>
              <a:t> ΟΜΠ </a:t>
            </a:r>
          </a:p>
        </p:txBody>
      </p:sp>
      <p:sp>
        <p:nvSpPr>
          <p:cNvPr id="3" name="Content Placeholder 2"/>
          <p:cNvSpPr>
            <a:spLocks noGrp="1"/>
          </p:cNvSpPr>
          <p:nvPr>
            <p:ph idx="1"/>
          </p:nvPr>
        </p:nvSpPr>
        <p:spPr>
          <a:xfrm>
            <a:off x="1016000" y="1447799"/>
            <a:ext cx="7670800" cy="4552017"/>
          </a:xfrm>
        </p:spPr>
        <p:txBody>
          <a:bodyPr>
            <a:normAutofit/>
          </a:bodyPr>
          <a:lstStyle/>
          <a:p>
            <a:pPr marL="0" indent="0">
              <a:buNone/>
            </a:pPr>
            <a:r>
              <a:rPr lang="el-CY" sz="2100" b="1" u="sng" dirty="0">
                <a:solidFill>
                  <a:srgbClr val="0070C0"/>
                </a:solidFill>
                <a:latin typeface="Comic Sans MS" panose="030F0702030302020204" pitchFamily="66" charset="0"/>
                <a:cs typeface="Arial Greek" panose="020B0604020202020204" pitchFamily="34" charset="0"/>
              </a:rPr>
              <a:t>Οικονομικά - </a:t>
            </a:r>
            <a:r>
              <a:rPr lang="el-GR" sz="2100" b="1" u="sng" dirty="0">
                <a:solidFill>
                  <a:srgbClr val="0070C0"/>
                </a:solidFill>
                <a:latin typeface="Comic Sans MS" panose="030F0702030302020204" pitchFamily="66" charset="0"/>
                <a:cs typeface="Arial Greek" panose="020B0604020202020204" pitchFamily="34" charset="0"/>
              </a:rPr>
              <a:t>Αγγλικά- Λογιστική- Εμπορικά Μάρκετινγκ (Μαθκκ)</a:t>
            </a:r>
          </a:p>
          <a:p>
            <a:r>
              <a:rPr lang="el-GR" dirty="0">
                <a:latin typeface="Comic Sans MS" panose="030F0702030302020204" pitchFamily="66" charset="0"/>
                <a:cs typeface="Arial Greek" panose="020B0604020202020204" pitchFamily="34" charset="0"/>
              </a:rPr>
              <a:t>Σχολές Μάρκετινγκ και Γραφικών Τεχνών </a:t>
            </a:r>
          </a:p>
          <a:p>
            <a:r>
              <a:rPr lang="el-GR" dirty="0">
                <a:latin typeface="Comic Sans MS" panose="030F0702030302020204" pitchFamily="66" charset="0"/>
                <a:cs typeface="Arial Greek" panose="020B0604020202020204" pitchFamily="34" charset="0"/>
              </a:rPr>
              <a:t>Δημοσιογραφία</a:t>
            </a:r>
          </a:p>
          <a:p>
            <a:r>
              <a:rPr lang="el-GR" dirty="0">
                <a:latin typeface="Comic Sans MS" panose="030F0702030302020204" pitchFamily="66" charset="0"/>
                <a:cs typeface="Arial Greek" panose="020B0604020202020204" pitchFamily="34" charset="0"/>
              </a:rPr>
              <a:t>Πολιτικές Επιστήμες</a:t>
            </a:r>
          </a:p>
          <a:p>
            <a:r>
              <a:rPr lang="el-GR" dirty="0" err="1">
                <a:latin typeface="Comic Sans MS" panose="030F0702030302020204" pitchFamily="66" charset="0"/>
                <a:cs typeface="Arial Greek" panose="020B0604020202020204" pitchFamily="34" charset="0"/>
              </a:rPr>
              <a:t>Λογοθεραπεία</a:t>
            </a:r>
            <a:endParaRPr lang="el-GR" dirty="0">
              <a:latin typeface="Comic Sans MS" panose="030F0702030302020204" pitchFamily="66" charset="0"/>
              <a:cs typeface="Arial Greek" panose="020B0604020202020204" pitchFamily="34" charset="0"/>
            </a:endParaRPr>
          </a:p>
          <a:p>
            <a:r>
              <a:rPr lang="el-GR" dirty="0">
                <a:latin typeface="Comic Sans MS" panose="030F0702030302020204" pitchFamily="66" charset="0"/>
                <a:cs typeface="Arial Greek" panose="020B0604020202020204" pitchFamily="34" charset="0"/>
              </a:rPr>
              <a:t>Ψυχολογία</a:t>
            </a:r>
          </a:p>
          <a:p>
            <a:r>
              <a:rPr lang="el-GR" dirty="0">
                <a:latin typeface="Comic Sans MS" panose="030F0702030302020204" pitchFamily="66" charset="0"/>
                <a:cs typeface="Arial Greek" panose="020B0604020202020204" pitchFamily="34" charset="0"/>
              </a:rPr>
              <a:t>Παιδαγωγικά</a:t>
            </a:r>
          </a:p>
          <a:p>
            <a:r>
              <a:rPr lang="el-GR" dirty="0">
                <a:latin typeface="Comic Sans MS" panose="030F0702030302020204" pitchFamily="66" charset="0"/>
                <a:cs typeface="Arial Greek" panose="020B0604020202020204" pitchFamily="34" charset="0"/>
              </a:rPr>
              <a:t>Σχολές </a:t>
            </a:r>
            <a:r>
              <a:rPr lang="el-CY" dirty="0">
                <a:latin typeface="Comic Sans MS" panose="030F0702030302020204" pitchFamily="66" charset="0"/>
                <a:cs typeface="Arial Greek" panose="020B0604020202020204" pitchFamily="34" charset="0"/>
              </a:rPr>
              <a:t>Μόνιμων </a:t>
            </a:r>
            <a:r>
              <a:rPr lang="el-GR" dirty="0">
                <a:latin typeface="Comic Sans MS" panose="030F0702030302020204" pitchFamily="66" charset="0"/>
                <a:cs typeface="Arial Greek" panose="020B0604020202020204" pitchFamily="34" charset="0"/>
              </a:rPr>
              <a:t>Υπαξιωματικών</a:t>
            </a:r>
          </a:p>
          <a:p>
            <a:pPr marL="0" indent="0">
              <a:buNone/>
            </a:pPr>
            <a:endParaRPr lang="el-GR" dirty="0">
              <a:latin typeface="Comic Sans MS" panose="030F0702030302020204" pitchFamily="66" charset="0"/>
            </a:endParaRPr>
          </a:p>
        </p:txBody>
      </p:sp>
    </p:spTree>
    <p:extLst>
      <p:ext uri="{BB962C8B-B14F-4D97-AF65-F5344CB8AC3E}">
        <p14:creationId xmlns:p14="http://schemas.microsoft.com/office/powerpoint/2010/main" val="1351119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1028126" y="838200"/>
            <a:ext cx="7847069" cy="5257800"/>
          </a:xfrm>
          <a:prstGeom prst="rect">
            <a:avLst/>
          </a:prstGeom>
        </p:spPr>
      </p:pic>
    </p:spTree>
    <p:extLst>
      <p:ext uri="{BB962C8B-B14F-4D97-AF65-F5344CB8AC3E}">
        <p14:creationId xmlns:p14="http://schemas.microsoft.com/office/powerpoint/2010/main" val="42759957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04667" cy="990599"/>
          </a:xfrm>
        </p:spPr>
        <p:txBody>
          <a:bodyPr/>
          <a:lstStyle/>
          <a:p>
            <a:r>
              <a:rPr lang="el-CY" dirty="0">
                <a:latin typeface="Comic Sans MS" panose="030F0702030302020204" pitchFamily="66" charset="0"/>
              </a:rPr>
              <a:t>4</a:t>
            </a:r>
            <a:r>
              <a:rPr lang="el-GR" baseline="30000" dirty="0">
                <a:latin typeface="Comic Sans MS" panose="030F0702030302020204" pitchFamily="66" charset="0"/>
              </a:rPr>
              <a:t>η</a:t>
            </a:r>
            <a:r>
              <a:rPr lang="el-GR" dirty="0">
                <a:latin typeface="Comic Sans MS" panose="030F0702030302020204" pitchFamily="66" charset="0"/>
              </a:rPr>
              <a:t> ΟΜΠ </a:t>
            </a:r>
          </a:p>
        </p:txBody>
      </p:sp>
      <p:sp>
        <p:nvSpPr>
          <p:cNvPr id="3" name="Content Placeholder 2"/>
          <p:cNvSpPr>
            <a:spLocks noGrp="1"/>
          </p:cNvSpPr>
          <p:nvPr>
            <p:ph idx="1"/>
          </p:nvPr>
        </p:nvSpPr>
        <p:spPr>
          <a:xfrm>
            <a:off x="1143000" y="1219200"/>
            <a:ext cx="7543800" cy="4780616"/>
          </a:xfrm>
        </p:spPr>
        <p:txBody>
          <a:bodyPr>
            <a:normAutofit/>
          </a:bodyPr>
          <a:lstStyle/>
          <a:p>
            <a:pPr marL="0" indent="0">
              <a:buNone/>
            </a:pPr>
            <a:r>
              <a:rPr lang="el-CY" sz="1900" b="1" u="sng" dirty="0">
                <a:solidFill>
                  <a:srgbClr val="0070C0"/>
                </a:solidFill>
                <a:latin typeface="Comic Sans MS" panose="030F0702030302020204" pitchFamily="66" charset="0"/>
                <a:cs typeface="Arial Greek" panose="020B0604020202020204" pitchFamily="34" charset="0"/>
              </a:rPr>
              <a:t>Οικονομικά - </a:t>
            </a:r>
            <a:r>
              <a:rPr lang="el-GR" sz="1900" b="1" u="sng" dirty="0">
                <a:solidFill>
                  <a:srgbClr val="0070C0"/>
                </a:solidFill>
                <a:latin typeface="Comic Sans MS" panose="030F0702030302020204" pitchFamily="66" charset="0"/>
                <a:cs typeface="Arial Greek" panose="020B0604020202020204" pitchFamily="34" charset="0"/>
              </a:rPr>
              <a:t>Αγγλικά-  Βιολογία - Τεχνολογία (Μαθκκ)</a:t>
            </a:r>
          </a:p>
          <a:p>
            <a:r>
              <a:rPr lang="el-GR" sz="2000" dirty="0">
                <a:latin typeface="Comic Sans MS" panose="030F0702030302020204" pitchFamily="66" charset="0"/>
                <a:cs typeface="Arial Greek" panose="020B0604020202020204" pitchFamily="34" charset="0"/>
              </a:rPr>
              <a:t>Νοσηλευτική</a:t>
            </a:r>
          </a:p>
          <a:p>
            <a:r>
              <a:rPr lang="el-GR" sz="2000" dirty="0">
                <a:latin typeface="Comic Sans MS" panose="030F0702030302020204" pitchFamily="66" charset="0"/>
                <a:cs typeface="Arial Greek" panose="020B0604020202020204" pitchFamily="34" charset="0"/>
              </a:rPr>
              <a:t>Φυσιοθεραπεία</a:t>
            </a:r>
          </a:p>
          <a:p>
            <a:r>
              <a:rPr lang="el-GR" sz="2000" dirty="0" err="1">
                <a:latin typeface="Comic Sans MS" panose="030F0702030302020204" pitchFamily="66" charset="0"/>
                <a:cs typeface="Arial Greek" panose="020B0604020202020204" pitchFamily="34" charset="0"/>
              </a:rPr>
              <a:t>Εργοθεραπεία</a:t>
            </a:r>
            <a:endParaRPr lang="el-GR" sz="2000" dirty="0">
              <a:latin typeface="Comic Sans MS" panose="030F0702030302020204" pitchFamily="66" charset="0"/>
              <a:cs typeface="Arial Greek" panose="020B0604020202020204" pitchFamily="34" charset="0"/>
            </a:endParaRPr>
          </a:p>
          <a:p>
            <a:r>
              <a:rPr lang="el-GR" sz="2000" dirty="0">
                <a:latin typeface="Comic Sans MS" panose="030F0702030302020204" pitchFamily="66" charset="0"/>
                <a:cs typeface="Arial Greek" panose="020B0604020202020204" pitchFamily="34" charset="0"/>
              </a:rPr>
              <a:t>Γυμναστική ακαδημία </a:t>
            </a:r>
          </a:p>
          <a:p>
            <a:r>
              <a:rPr lang="el-GR" sz="2000" dirty="0">
                <a:latin typeface="Comic Sans MS" panose="030F0702030302020204" pitchFamily="66" charset="0"/>
                <a:cs typeface="Arial Greek" panose="020B0604020202020204" pitchFamily="34" charset="0"/>
              </a:rPr>
              <a:t>Σχολές Μάρκετινγκ και Γραφικών Τεχνών </a:t>
            </a:r>
          </a:p>
          <a:p>
            <a:r>
              <a:rPr lang="el-GR" sz="2000" dirty="0">
                <a:latin typeface="Comic Sans MS" panose="030F0702030302020204" pitchFamily="66" charset="0"/>
                <a:cs typeface="Arial Greek" panose="020B0604020202020204" pitchFamily="34" charset="0"/>
              </a:rPr>
              <a:t>Δημοσιογραφία</a:t>
            </a:r>
          </a:p>
          <a:p>
            <a:endParaRPr lang="el-GR" dirty="0">
              <a:latin typeface="Comic Sans MS" panose="030F0702030302020204" pitchFamily="66" charset="0"/>
            </a:endParaRPr>
          </a:p>
        </p:txBody>
      </p:sp>
    </p:spTree>
    <p:extLst>
      <p:ext uri="{BB962C8B-B14F-4D97-AF65-F5344CB8AC3E}">
        <p14:creationId xmlns:p14="http://schemas.microsoft.com/office/powerpoint/2010/main" val="29872983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609600"/>
            <a:ext cx="7924800" cy="6019800"/>
          </a:xfrm>
        </p:spPr>
        <p:txBody>
          <a:bodyPr>
            <a:normAutofit/>
          </a:bodyPr>
          <a:lstStyle/>
          <a:p>
            <a:r>
              <a:rPr lang="el-GR" sz="2500" dirty="0">
                <a:latin typeface="Comic Sans MS" panose="030F0702030302020204" pitchFamily="66" charset="0"/>
                <a:cs typeface="Arial Greek" panose="020B0604020202020204" pitchFamily="34" charset="0"/>
              </a:rPr>
              <a:t>Πολιτικές Επιστήμες</a:t>
            </a:r>
          </a:p>
          <a:p>
            <a:r>
              <a:rPr lang="el-GR" sz="2500" dirty="0">
                <a:latin typeface="Comic Sans MS" panose="030F0702030302020204" pitchFamily="66" charset="0"/>
                <a:cs typeface="Arial Greek" panose="020B0604020202020204" pitchFamily="34" charset="0"/>
              </a:rPr>
              <a:t>Λογοθεραπεία</a:t>
            </a:r>
          </a:p>
          <a:p>
            <a:r>
              <a:rPr lang="el-GR" sz="2500" dirty="0">
                <a:latin typeface="Comic Sans MS" panose="030F0702030302020204" pitchFamily="66" charset="0"/>
                <a:cs typeface="Arial Greek" panose="020B0604020202020204" pitchFamily="34" charset="0"/>
              </a:rPr>
              <a:t>Ψυχολογία</a:t>
            </a:r>
          </a:p>
          <a:p>
            <a:r>
              <a:rPr lang="el-GR" sz="2500" dirty="0">
                <a:latin typeface="Comic Sans MS" panose="030F0702030302020204" pitchFamily="66" charset="0"/>
                <a:cs typeface="Arial Greek" panose="020B0604020202020204" pitchFamily="34" charset="0"/>
              </a:rPr>
              <a:t>Παιδαγωγικά</a:t>
            </a:r>
          </a:p>
          <a:p>
            <a:r>
              <a:rPr lang="el-GR" sz="2800" dirty="0">
                <a:latin typeface="Comic Sans MS" panose="030F0702030302020204" pitchFamily="66" charset="0"/>
                <a:cs typeface="Arial Greek" panose="020B0604020202020204" pitchFamily="34" charset="0"/>
              </a:rPr>
              <a:t>Σχολές </a:t>
            </a:r>
            <a:r>
              <a:rPr lang="el-CY" sz="2800" dirty="0">
                <a:latin typeface="Comic Sans MS" panose="030F0702030302020204" pitchFamily="66" charset="0"/>
                <a:cs typeface="Arial Greek" panose="020B0604020202020204" pitchFamily="34" charset="0"/>
              </a:rPr>
              <a:t>Μόνιμων </a:t>
            </a:r>
            <a:r>
              <a:rPr lang="el-GR" sz="2800" dirty="0">
                <a:latin typeface="Comic Sans MS" panose="030F0702030302020204" pitchFamily="66" charset="0"/>
                <a:cs typeface="Arial Greek" panose="020B0604020202020204" pitchFamily="34" charset="0"/>
              </a:rPr>
              <a:t>Υπαξιωματικών</a:t>
            </a:r>
          </a:p>
        </p:txBody>
      </p:sp>
    </p:spTree>
    <p:extLst>
      <p:ext uri="{BB962C8B-B14F-4D97-AF65-F5344CB8AC3E}">
        <p14:creationId xmlns:p14="http://schemas.microsoft.com/office/powerpoint/2010/main" val="6953390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04667" cy="1523999"/>
          </a:xfrm>
        </p:spPr>
        <p:txBody>
          <a:bodyPr/>
          <a:lstStyle/>
          <a:p>
            <a:r>
              <a:rPr lang="el-CY" dirty="0">
                <a:latin typeface="Comic Sans MS" panose="030F0702030302020204" pitchFamily="66" charset="0"/>
              </a:rPr>
              <a:t>4</a:t>
            </a:r>
            <a:r>
              <a:rPr lang="el-GR" baseline="30000" dirty="0">
                <a:latin typeface="Comic Sans MS" panose="030F0702030302020204" pitchFamily="66" charset="0"/>
              </a:rPr>
              <a:t>η</a:t>
            </a:r>
            <a:r>
              <a:rPr lang="el-GR" dirty="0">
                <a:latin typeface="Comic Sans MS" panose="030F0702030302020204" pitchFamily="66" charset="0"/>
              </a:rPr>
              <a:t> ΟΜΠ </a:t>
            </a:r>
          </a:p>
        </p:txBody>
      </p:sp>
      <p:sp>
        <p:nvSpPr>
          <p:cNvPr id="3" name="Content Placeholder 2"/>
          <p:cNvSpPr>
            <a:spLocks noGrp="1"/>
          </p:cNvSpPr>
          <p:nvPr>
            <p:ph idx="1"/>
          </p:nvPr>
        </p:nvSpPr>
        <p:spPr>
          <a:xfrm>
            <a:off x="982133" y="1371600"/>
            <a:ext cx="8161867" cy="5029200"/>
          </a:xfrm>
        </p:spPr>
        <p:txBody>
          <a:bodyPr>
            <a:normAutofit/>
          </a:bodyPr>
          <a:lstStyle/>
          <a:p>
            <a:pPr marL="0" indent="0">
              <a:buNone/>
            </a:pPr>
            <a:r>
              <a:rPr lang="el-CY" sz="2000" b="1" u="sng" dirty="0">
                <a:solidFill>
                  <a:srgbClr val="0070C0"/>
                </a:solidFill>
                <a:latin typeface="Comic Sans MS" panose="030F0702030302020204" pitchFamily="66" charset="0"/>
                <a:cs typeface="Arial Greek" panose="020B0604020202020204" pitchFamily="34" charset="0"/>
              </a:rPr>
              <a:t>Οικονομικά - </a:t>
            </a:r>
            <a:r>
              <a:rPr lang="el-GR" sz="2000" b="1" u="sng" dirty="0">
                <a:solidFill>
                  <a:srgbClr val="0070C0"/>
                </a:solidFill>
                <a:latin typeface="Comic Sans MS" panose="030F0702030302020204" pitchFamily="66" charset="0"/>
                <a:cs typeface="Arial Greek" panose="020B0604020202020204" pitchFamily="34" charset="0"/>
              </a:rPr>
              <a:t>Αγγλικά- Βιολογία- Ιταλικά ή Γαλλικά (Μαθκκ)</a:t>
            </a:r>
          </a:p>
          <a:p>
            <a:r>
              <a:rPr lang="el-GR" sz="2000" dirty="0">
                <a:latin typeface="Comic Sans MS" panose="030F0702030302020204" pitchFamily="66" charset="0"/>
                <a:cs typeface="Arial Greek" panose="020B0604020202020204" pitchFamily="34" charset="0"/>
              </a:rPr>
              <a:t>Νοσηλευτική</a:t>
            </a:r>
          </a:p>
          <a:p>
            <a:r>
              <a:rPr lang="el-GR" sz="2000" dirty="0">
                <a:latin typeface="Comic Sans MS" panose="030F0702030302020204" pitchFamily="66" charset="0"/>
                <a:cs typeface="Arial Greek" panose="020B0604020202020204" pitchFamily="34" charset="0"/>
              </a:rPr>
              <a:t>Φυσιοθεραπεία</a:t>
            </a:r>
          </a:p>
          <a:p>
            <a:r>
              <a:rPr lang="el-GR" sz="2000" dirty="0" err="1">
                <a:latin typeface="Comic Sans MS" panose="030F0702030302020204" pitchFamily="66" charset="0"/>
                <a:cs typeface="Arial Greek" panose="020B0604020202020204" pitchFamily="34" charset="0"/>
              </a:rPr>
              <a:t>Εργοθεραπεία</a:t>
            </a:r>
            <a:endParaRPr lang="el-GR" sz="2000" dirty="0">
              <a:latin typeface="Comic Sans MS" panose="030F0702030302020204" pitchFamily="66" charset="0"/>
              <a:cs typeface="Arial Greek" panose="020B0604020202020204" pitchFamily="34" charset="0"/>
            </a:endParaRPr>
          </a:p>
          <a:p>
            <a:r>
              <a:rPr lang="el-GR" sz="2000" dirty="0">
                <a:latin typeface="Comic Sans MS" panose="030F0702030302020204" pitchFamily="66" charset="0"/>
                <a:cs typeface="Arial Greek" panose="020B0604020202020204" pitchFamily="34" charset="0"/>
              </a:rPr>
              <a:t>Γυμναστική ακαδημία </a:t>
            </a:r>
          </a:p>
          <a:p>
            <a:r>
              <a:rPr lang="el-GR" sz="2000" dirty="0">
                <a:latin typeface="Comic Sans MS" panose="030F0702030302020204" pitchFamily="66" charset="0"/>
                <a:cs typeface="Arial Greek" panose="020B0604020202020204" pitchFamily="34" charset="0"/>
              </a:rPr>
              <a:t>Σχολές Μάρκετινγκ και Γραφικών Τεχνών </a:t>
            </a:r>
          </a:p>
          <a:p>
            <a:r>
              <a:rPr lang="el-GR" sz="2000" dirty="0">
                <a:latin typeface="Comic Sans MS" panose="030F0702030302020204" pitchFamily="66" charset="0"/>
                <a:cs typeface="Arial Greek" panose="020B0604020202020204" pitchFamily="34" charset="0"/>
              </a:rPr>
              <a:t>Δημοσιογραφία</a:t>
            </a:r>
            <a:endParaRPr lang="el-CY" sz="2000" dirty="0">
              <a:latin typeface="Comic Sans MS" panose="030F0702030302020204" pitchFamily="66" charset="0"/>
              <a:cs typeface="Arial Greek" panose="020B0604020202020204" pitchFamily="34" charset="0"/>
            </a:endParaRPr>
          </a:p>
          <a:p>
            <a:r>
              <a:rPr lang="el-GR" sz="2000" dirty="0">
                <a:latin typeface="Comic Sans MS" panose="030F0702030302020204" pitchFamily="66" charset="0"/>
                <a:cs typeface="Arial Greek" panose="020B0604020202020204" pitchFamily="34" charset="0"/>
              </a:rPr>
              <a:t>Σχολές </a:t>
            </a:r>
            <a:r>
              <a:rPr lang="el-CY" sz="2000" dirty="0">
                <a:latin typeface="Comic Sans MS" panose="030F0702030302020204" pitchFamily="66" charset="0"/>
                <a:cs typeface="Arial Greek" panose="020B0604020202020204" pitchFamily="34" charset="0"/>
              </a:rPr>
              <a:t>Μόνιμων </a:t>
            </a:r>
            <a:r>
              <a:rPr lang="el-GR" sz="2000" dirty="0">
                <a:latin typeface="Comic Sans MS" panose="030F0702030302020204" pitchFamily="66" charset="0"/>
                <a:cs typeface="Arial Greek" panose="020B0604020202020204" pitchFamily="34" charset="0"/>
              </a:rPr>
              <a:t>Υπαξιωματικών</a:t>
            </a:r>
          </a:p>
          <a:p>
            <a:pPr marL="0" indent="0">
              <a:buNone/>
            </a:pPr>
            <a:endParaRPr lang="el-GR" sz="2000" dirty="0">
              <a:latin typeface="Comic Sans MS" panose="030F0702030302020204" pitchFamily="66" charset="0"/>
              <a:cs typeface="Arial Greek" panose="020B0604020202020204" pitchFamily="34" charset="0"/>
            </a:endParaRPr>
          </a:p>
          <a:p>
            <a:endParaRPr lang="el-GR" dirty="0">
              <a:latin typeface="Comic Sans MS" panose="030F0702030302020204" pitchFamily="66" charset="0"/>
            </a:endParaRPr>
          </a:p>
        </p:txBody>
      </p:sp>
    </p:spTree>
    <p:extLst>
      <p:ext uri="{BB962C8B-B14F-4D97-AF65-F5344CB8AC3E}">
        <p14:creationId xmlns:p14="http://schemas.microsoft.com/office/powerpoint/2010/main" val="36428282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04667" cy="1447799"/>
          </a:xfrm>
        </p:spPr>
        <p:txBody>
          <a:bodyPr/>
          <a:lstStyle/>
          <a:p>
            <a:r>
              <a:rPr lang="el-CY" dirty="0">
                <a:latin typeface="Comic Sans MS" panose="030F0702030302020204" pitchFamily="66" charset="0"/>
              </a:rPr>
              <a:t>4</a:t>
            </a:r>
            <a:r>
              <a:rPr lang="el-GR" baseline="30000" dirty="0">
                <a:latin typeface="Comic Sans MS" panose="030F0702030302020204" pitchFamily="66" charset="0"/>
              </a:rPr>
              <a:t>η</a:t>
            </a:r>
            <a:r>
              <a:rPr lang="el-GR" dirty="0">
                <a:latin typeface="Comic Sans MS" panose="030F0702030302020204" pitchFamily="66" charset="0"/>
              </a:rPr>
              <a:t> ΟΜΠ </a:t>
            </a:r>
          </a:p>
        </p:txBody>
      </p:sp>
      <p:sp>
        <p:nvSpPr>
          <p:cNvPr id="3" name="Content Placeholder 2"/>
          <p:cNvSpPr>
            <a:spLocks noGrp="1"/>
          </p:cNvSpPr>
          <p:nvPr>
            <p:ph idx="1"/>
          </p:nvPr>
        </p:nvSpPr>
        <p:spPr>
          <a:xfrm>
            <a:off x="982133" y="1295400"/>
            <a:ext cx="7704667" cy="4704416"/>
          </a:xfrm>
        </p:spPr>
        <p:txBody>
          <a:bodyPr>
            <a:normAutofit/>
          </a:bodyPr>
          <a:lstStyle/>
          <a:p>
            <a:pPr marL="0" indent="0">
              <a:buNone/>
            </a:pPr>
            <a:r>
              <a:rPr lang="el-CY" sz="2200" b="1" u="sng" dirty="0">
                <a:solidFill>
                  <a:srgbClr val="0070C0"/>
                </a:solidFill>
                <a:latin typeface="Comic Sans MS" panose="030F0702030302020204" pitchFamily="66" charset="0"/>
                <a:cs typeface="Arial Greek" panose="020B0604020202020204" pitchFamily="34" charset="0"/>
              </a:rPr>
              <a:t>Οικονομικά - </a:t>
            </a:r>
            <a:r>
              <a:rPr lang="el-GR" sz="2200" b="1" u="sng" dirty="0">
                <a:solidFill>
                  <a:srgbClr val="0070C0"/>
                </a:solidFill>
                <a:latin typeface="Comic Sans MS" panose="030F0702030302020204" pitchFamily="66" charset="0"/>
                <a:cs typeface="Arial Greek" panose="020B0604020202020204" pitchFamily="34" charset="0"/>
              </a:rPr>
              <a:t>Αγγλικά- Βιολογία – Εμπορικά Μάρκετινγκ  (Μαθκκ)</a:t>
            </a:r>
          </a:p>
          <a:p>
            <a:r>
              <a:rPr lang="el-GR" sz="2200" dirty="0">
                <a:latin typeface="Comic Sans MS" panose="030F0702030302020204" pitchFamily="66" charset="0"/>
                <a:cs typeface="Arial Greek" panose="020B0604020202020204" pitchFamily="34" charset="0"/>
              </a:rPr>
              <a:t>Νοσηλευτική</a:t>
            </a:r>
          </a:p>
          <a:p>
            <a:r>
              <a:rPr lang="el-GR" sz="2200" dirty="0">
                <a:latin typeface="Comic Sans MS" panose="030F0702030302020204" pitchFamily="66" charset="0"/>
                <a:cs typeface="Arial Greek" panose="020B0604020202020204" pitchFamily="34" charset="0"/>
              </a:rPr>
              <a:t>Φυσιοθεραπεία</a:t>
            </a:r>
          </a:p>
          <a:p>
            <a:r>
              <a:rPr lang="el-GR" sz="2200" dirty="0" err="1">
                <a:latin typeface="Comic Sans MS" panose="030F0702030302020204" pitchFamily="66" charset="0"/>
                <a:cs typeface="Arial Greek" panose="020B0604020202020204" pitchFamily="34" charset="0"/>
              </a:rPr>
              <a:t>Εργοθεραπεία</a:t>
            </a:r>
            <a:endParaRPr lang="el-GR" sz="2200" dirty="0">
              <a:latin typeface="Comic Sans MS" panose="030F0702030302020204" pitchFamily="66" charset="0"/>
              <a:cs typeface="Arial Greek" panose="020B0604020202020204" pitchFamily="34" charset="0"/>
            </a:endParaRPr>
          </a:p>
          <a:p>
            <a:r>
              <a:rPr lang="el-GR" sz="2200" dirty="0">
                <a:latin typeface="Comic Sans MS" panose="030F0702030302020204" pitchFamily="66" charset="0"/>
                <a:cs typeface="Arial Greek" panose="020B0604020202020204" pitchFamily="34" charset="0"/>
              </a:rPr>
              <a:t>Γυμναστική ακαδημία </a:t>
            </a:r>
          </a:p>
          <a:p>
            <a:r>
              <a:rPr lang="el-GR" sz="2200" dirty="0">
                <a:latin typeface="Comic Sans MS" panose="030F0702030302020204" pitchFamily="66" charset="0"/>
                <a:cs typeface="Arial Greek" panose="020B0604020202020204" pitchFamily="34" charset="0"/>
              </a:rPr>
              <a:t>Σχολές Μάρκετινγκ και Γραφικών Τεχνών </a:t>
            </a:r>
          </a:p>
          <a:p>
            <a:r>
              <a:rPr lang="el-GR" sz="2200" dirty="0">
                <a:latin typeface="Comic Sans MS" panose="030F0702030302020204" pitchFamily="66" charset="0"/>
                <a:cs typeface="Arial Greek" panose="020B0604020202020204" pitchFamily="34" charset="0"/>
              </a:rPr>
              <a:t>Δημοσιογραφία</a:t>
            </a:r>
          </a:p>
        </p:txBody>
      </p:sp>
    </p:spTree>
    <p:extLst>
      <p:ext uri="{BB962C8B-B14F-4D97-AF65-F5344CB8AC3E}">
        <p14:creationId xmlns:p14="http://schemas.microsoft.com/office/powerpoint/2010/main" val="26344163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066800"/>
            <a:ext cx="7620000" cy="4933016"/>
          </a:xfrm>
        </p:spPr>
        <p:txBody>
          <a:bodyPr>
            <a:normAutofit/>
          </a:bodyPr>
          <a:lstStyle/>
          <a:p>
            <a:r>
              <a:rPr lang="el-GR" sz="2500" dirty="0">
                <a:latin typeface="Comic Sans MS" panose="030F0702030302020204" pitchFamily="66" charset="0"/>
                <a:cs typeface="Arial Greek" panose="020B0604020202020204" pitchFamily="34" charset="0"/>
              </a:rPr>
              <a:t>Πολιτικές Επιστήμες</a:t>
            </a:r>
          </a:p>
          <a:p>
            <a:r>
              <a:rPr lang="el-GR" sz="2500" dirty="0" err="1">
                <a:latin typeface="Comic Sans MS" panose="030F0702030302020204" pitchFamily="66" charset="0"/>
                <a:cs typeface="Arial Greek" panose="020B0604020202020204" pitchFamily="34" charset="0"/>
              </a:rPr>
              <a:t>Λογοθεραπεία</a:t>
            </a:r>
            <a:endParaRPr lang="el-GR" sz="2500" dirty="0">
              <a:latin typeface="Comic Sans MS" panose="030F0702030302020204" pitchFamily="66" charset="0"/>
              <a:cs typeface="Arial Greek" panose="020B0604020202020204" pitchFamily="34" charset="0"/>
            </a:endParaRPr>
          </a:p>
          <a:p>
            <a:r>
              <a:rPr lang="el-GR" sz="2500" dirty="0">
                <a:latin typeface="Comic Sans MS" panose="030F0702030302020204" pitchFamily="66" charset="0"/>
                <a:cs typeface="Arial Greek" panose="020B0604020202020204" pitchFamily="34" charset="0"/>
              </a:rPr>
              <a:t>Ψυχολογία</a:t>
            </a:r>
          </a:p>
          <a:p>
            <a:r>
              <a:rPr lang="el-GR" sz="2500" dirty="0">
                <a:latin typeface="Comic Sans MS" panose="030F0702030302020204" pitchFamily="66" charset="0"/>
                <a:cs typeface="Arial Greek" panose="020B0604020202020204" pitchFamily="34" charset="0"/>
              </a:rPr>
              <a:t>Παιδαγωγικά</a:t>
            </a:r>
          </a:p>
          <a:p>
            <a:r>
              <a:rPr lang="el-GR" sz="2800" dirty="0">
                <a:latin typeface="Comic Sans MS" panose="030F0702030302020204" pitchFamily="66" charset="0"/>
                <a:cs typeface="Arial Greek" panose="020B0604020202020204" pitchFamily="34" charset="0"/>
              </a:rPr>
              <a:t>Σχολές </a:t>
            </a:r>
            <a:r>
              <a:rPr lang="el-CY" sz="2800" dirty="0">
                <a:latin typeface="Comic Sans MS" panose="030F0702030302020204" pitchFamily="66" charset="0"/>
                <a:cs typeface="Arial Greek" panose="020B0604020202020204" pitchFamily="34" charset="0"/>
              </a:rPr>
              <a:t>Μόνιμων </a:t>
            </a:r>
            <a:r>
              <a:rPr lang="el-GR" sz="2800" dirty="0">
                <a:latin typeface="Comic Sans MS" panose="030F0702030302020204" pitchFamily="66" charset="0"/>
                <a:cs typeface="Arial Greek" panose="020B0604020202020204" pitchFamily="34" charset="0"/>
              </a:rPr>
              <a:t>Υπαξιωματικών</a:t>
            </a:r>
          </a:p>
          <a:p>
            <a:endParaRPr lang="el-GR" sz="2500" dirty="0">
              <a:latin typeface="Comic Sans MS" panose="030F0702030302020204" pitchFamily="66" charset="0"/>
            </a:endParaRPr>
          </a:p>
          <a:p>
            <a:endParaRPr lang="el-GR" sz="2500" dirty="0">
              <a:latin typeface="Comic Sans MS" panose="030F0702030302020204" pitchFamily="66" charset="0"/>
            </a:endParaRPr>
          </a:p>
        </p:txBody>
      </p:sp>
    </p:spTree>
    <p:extLst>
      <p:ext uri="{BB962C8B-B14F-4D97-AF65-F5344CB8AC3E}">
        <p14:creationId xmlns:p14="http://schemas.microsoft.com/office/powerpoint/2010/main" val="33715502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04667" cy="1371599"/>
          </a:xfrm>
        </p:spPr>
        <p:txBody>
          <a:bodyPr/>
          <a:lstStyle/>
          <a:p>
            <a:r>
              <a:rPr lang="el-CY" dirty="0">
                <a:latin typeface="Comic Sans MS" panose="030F0702030302020204" pitchFamily="66" charset="0"/>
              </a:rPr>
              <a:t>4</a:t>
            </a:r>
            <a:r>
              <a:rPr lang="el-GR" baseline="30000" dirty="0">
                <a:latin typeface="Comic Sans MS" panose="030F0702030302020204" pitchFamily="66" charset="0"/>
              </a:rPr>
              <a:t>η</a:t>
            </a:r>
            <a:r>
              <a:rPr lang="el-GR" dirty="0">
                <a:latin typeface="Comic Sans MS" panose="030F0702030302020204" pitchFamily="66" charset="0"/>
              </a:rPr>
              <a:t> ΟΜΠ </a:t>
            </a:r>
          </a:p>
        </p:txBody>
      </p:sp>
      <p:sp>
        <p:nvSpPr>
          <p:cNvPr id="3" name="Content Placeholder 2"/>
          <p:cNvSpPr>
            <a:spLocks noGrp="1"/>
          </p:cNvSpPr>
          <p:nvPr>
            <p:ph idx="1"/>
          </p:nvPr>
        </p:nvSpPr>
        <p:spPr>
          <a:xfrm>
            <a:off x="982133" y="1371599"/>
            <a:ext cx="7704667" cy="4628217"/>
          </a:xfrm>
        </p:spPr>
        <p:txBody>
          <a:bodyPr>
            <a:normAutofit/>
          </a:bodyPr>
          <a:lstStyle/>
          <a:p>
            <a:pPr marL="0" indent="0">
              <a:buNone/>
            </a:pPr>
            <a:r>
              <a:rPr lang="el-CY" b="1" u="sng" dirty="0">
                <a:solidFill>
                  <a:srgbClr val="0070C0"/>
                </a:solidFill>
                <a:latin typeface="Comic Sans MS" panose="030F0702030302020204" pitchFamily="66" charset="0"/>
                <a:cs typeface="Arial Greek" panose="020B0604020202020204" pitchFamily="34" charset="0"/>
              </a:rPr>
              <a:t>Οικονομικά - </a:t>
            </a:r>
            <a:r>
              <a:rPr lang="el-GR" b="1" u="sng" dirty="0">
                <a:solidFill>
                  <a:srgbClr val="0070C0"/>
                </a:solidFill>
                <a:latin typeface="Comic Sans MS" panose="030F0702030302020204" pitchFamily="66" charset="0"/>
                <a:cs typeface="Arial Greek" panose="020B0604020202020204" pitchFamily="34" charset="0"/>
              </a:rPr>
              <a:t>Αγγλικά- Εμπορικά Μάρκετινγκ – Ιταλικά ή Γαλλικά   (Μαθκκ)</a:t>
            </a:r>
          </a:p>
          <a:p>
            <a:r>
              <a:rPr lang="el-GR" dirty="0">
                <a:latin typeface="Comic Sans MS" panose="030F0702030302020204" pitchFamily="66" charset="0"/>
                <a:cs typeface="Arial Greek" panose="020B0604020202020204" pitchFamily="34" charset="0"/>
              </a:rPr>
              <a:t>Σχολές Μάρκετινγκ και Γραφικών Τεχνών </a:t>
            </a:r>
          </a:p>
          <a:p>
            <a:r>
              <a:rPr lang="el-GR" dirty="0">
                <a:latin typeface="Comic Sans MS" panose="030F0702030302020204" pitchFamily="66" charset="0"/>
                <a:cs typeface="Arial Greek" panose="020B0604020202020204" pitchFamily="34" charset="0"/>
              </a:rPr>
              <a:t>Δημοσιογραφία</a:t>
            </a:r>
          </a:p>
          <a:p>
            <a:r>
              <a:rPr lang="el-GR" dirty="0">
                <a:latin typeface="Comic Sans MS" panose="030F0702030302020204" pitchFamily="66" charset="0"/>
                <a:cs typeface="Arial Greek" panose="020B0604020202020204" pitchFamily="34" charset="0"/>
              </a:rPr>
              <a:t>Πολιτικές Επιστήμες</a:t>
            </a:r>
          </a:p>
          <a:p>
            <a:r>
              <a:rPr lang="el-GR" dirty="0">
                <a:latin typeface="Comic Sans MS" panose="030F0702030302020204" pitchFamily="66" charset="0"/>
                <a:cs typeface="Arial Greek" panose="020B0604020202020204" pitchFamily="34" charset="0"/>
              </a:rPr>
              <a:t>Λογοθεραπεία</a:t>
            </a:r>
          </a:p>
          <a:p>
            <a:r>
              <a:rPr lang="el-GR" dirty="0">
                <a:latin typeface="Comic Sans MS" panose="030F0702030302020204" pitchFamily="66" charset="0"/>
                <a:cs typeface="Arial Greek" panose="020B0604020202020204" pitchFamily="34" charset="0"/>
              </a:rPr>
              <a:t>Ψυχολογία</a:t>
            </a:r>
          </a:p>
          <a:p>
            <a:r>
              <a:rPr lang="el-GR" dirty="0">
                <a:latin typeface="Comic Sans MS" panose="030F0702030302020204" pitchFamily="66" charset="0"/>
                <a:cs typeface="Arial Greek" panose="020B0604020202020204" pitchFamily="34" charset="0"/>
              </a:rPr>
              <a:t>Παιδαγωγικά</a:t>
            </a:r>
          </a:p>
          <a:p>
            <a:r>
              <a:rPr lang="el-GR" dirty="0">
                <a:latin typeface="Comic Sans MS" panose="030F0702030302020204" pitchFamily="66" charset="0"/>
                <a:cs typeface="Arial Greek" panose="020B0604020202020204" pitchFamily="34" charset="0"/>
              </a:rPr>
              <a:t>Σχολές </a:t>
            </a:r>
            <a:r>
              <a:rPr lang="el-CY" dirty="0">
                <a:latin typeface="Comic Sans MS" panose="030F0702030302020204" pitchFamily="66" charset="0"/>
                <a:cs typeface="Arial Greek" panose="020B0604020202020204" pitchFamily="34" charset="0"/>
              </a:rPr>
              <a:t>Μόνιμων </a:t>
            </a:r>
            <a:r>
              <a:rPr lang="el-GR" dirty="0">
                <a:latin typeface="Comic Sans MS" panose="030F0702030302020204" pitchFamily="66" charset="0"/>
                <a:cs typeface="Arial Greek" panose="020B0604020202020204" pitchFamily="34" charset="0"/>
              </a:rPr>
              <a:t>Υπαξιωματικών</a:t>
            </a:r>
          </a:p>
          <a:p>
            <a:pPr marL="0" indent="0">
              <a:buNone/>
            </a:pPr>
            <a:endParaRPr lang="el-GR" dirty="0">
              <a:latin typeface="Comic Sans MS" panose="030F0702030302020204" pitchFamily="66" charset="0"/>
            </a:endParaRPr>
          </a:p>
        </p:txBody>
      </p:sp>
    </p:spTree>
    <p:extLst>
      <p:ext uri="{BB962C8B-B14F-4D97-AF65-F5344CB8AC3E}">
        <p14:creationId xmlns:p14="http://schemas.microsoft.com/office/powerpoint/2010/main" val="16433392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704667" cy="1371599"/>
          </a:xfrm>
        </p:spPr>
        <p:txBody>
          <a:bodyPr/>
          <a:lstStyle/>
          <a:p>
            <a:r>
              <a:rPr lang="el-CY" dirty="0">
                <a:latin typeface="Comic Sans MS" panose="030F0702030302020204" pitchFamily="66" charset="0"/>
              </a:rPr>
              <a:t>4</a:t>
            </a:r>
            <a:r>
              <a:rPr lang="el-GR" baseline="30000" dirty="0">
                <a:latin typeface="Comic Sans MS" panose="030F0702030302020204" pitchFamily="66" charset="0"/>
              </a:rPr>
              <a:t>η</a:t>
            </a:r>
            <a:r>
              <a:rPr lang="el-GR" dirty="0">
                <a:latin typeface="Comic Sans MS" panose="030F0702030302020204" pitchFamily="66" charset="0"/>
              </a:rPr>
              <a:t> ΟΜΠ </a:t>
            </a:r>
          </a:p>
        </p:txBody>
      </p:sp>
      <p:sp>
        <p:nvSpPr>
          <p:cNvPr id="3" name="Content Placeholder 2"/>
          <p:cNvSpPr>
            <a:spLocks noGrp="1"/>
          </p:cNvSpPr>
          <p:nvPr>
            <p:ph idx="1"/>
          </p:nvPr>
        </p:nvSpPr>
        <p:spPr>
          <a:xfrm>
            <a:off x="1219200" y="1371599"/>
            <a:ext cx="7467600" cy="4628217"/>
          </a:xfrm>
        </p:spPr>
        <p:txBody>
          <a:bodyPr>
            <a:normAutofit/>
          </a:bodyPr>
          <a:lstStyle/>
          <a:p>
            <a:pPr marL="0" indent="0">
              <a:buNone/>
            </a:pPr>
            <a:r>
              <a:rPr lang="el-CY" b="1" u="sng" dirty="0">
                <a:solidFill>
                  <a:srgbClr val="0070C0"/>
                </a:solidFill>
                <a:latin typeface="Comic Sans MS" panose="030F0702030302020204" pitchFamily="66" charset="0"/>
                <a:cs typeface="Arial Greek" panose="020B0604020202020204" pitchFamily="34" charset="0"/>
              </a:rPr>
              <a:t>Οικονομικά - </a:t>
            </a:r>
            <a:r>
              <a:rPr lang="el-GR" b="1" u="sng" dirty="0">
                <a:solidFill>
                  <a:srgbClr val="0070C0"/>
                </a:solidFill>
                <a:latin typeface="Comic Sans MS" panose="030F0702030302020204" pitchFamily="66" charset="0"/>
                <a:cs typeface="Arial Greek" panose="020B0604020202020204" pitchFamily="34" charset="0"/>
              </a:rPr>
              <a:t>Αγγλικά- Εμπορικά Μάρκετινγκ - Τεχνολογία (Μαθκκ)</a:t>
            </a:r>
          </a:p>
          <a:p>
            <a:r>
              <a:rPr lang="el-GR" dirty="0">
                <a:latin typeface="Comic Sans MS" panose="030F0702030302020204" pitchFamily="66" charset="0"/>
                <a:cs typeface="Arial Greek" panose="020B0604020202020204" pitchFamily="34" charset="0"/>
              </a:rPr>
              <a:t>Σχολές Μάρκετινγκ και Γραφικών Τεχνών </a:t>
            </a:r>
          </a:p>
          <a:p>
            <a:r>
              <a:rPr lang="el-GR" dirty="0">
                <a:latin typeface="Comic Sans MS" panose="030F0702030302020204" pitchFamily="66" charset="0"/>
                <a:cs typeface="Arial Greek" panose="020B0604020202020204" pitchFamily="34" charset="0"/>
              </a:rPr>
              <a:t>Δημοσιογραφία</a:t>
            </a:r>
          </a:p>
          <a:p>
            <a:r>
              <a:rPr lang="el-GR" dirty="0">
                <a:latin typeface="Comic Sans MS" panose="030F0702030302020204" pitchFamily="66" charset="0"/>
                <a:cs typeface="Arial Greek" panose="020B0604020202020204" pitchFamily="34" charset="0"/>
              </a:rPr>
              <a:t>Πολιτικές Επιστήμες</a:t>
            </a:r>
          </a:p>
          <a:p>
            <a:r>
              <a:rPr lang="el-GR" dirty="0" err="1">
                <a:latin typeface="Comic Sans MS" panose="030F0702030302020204" pitchFamily="66" charset="0"/>
                <a:cs typeface="Arial Greek" panose="020B0604020202020204" pitchFamily="34" charset="0"/>
              </a:rPr>
              <a:t>Λογοθεραπεία</a:t>
            </a:r>
            <a:endParaRPr lang="el-GR" dirty="0">
              <a:latin typeface="Comic Sans MS" panose="030F0702030302020204" pitchFamily="66" charset="0"/>
              <a:cs typeface="Arial Greek" panose="020B0604020202020204" pitchFamily="34" charset="0"/>
            </a:endParaRPr>
          </a:p>
          <a:p>
            <a:r>
              <a:rPr lang="el-GR" dirty="0">
                <a:latin typeface="Comic Sans MS" panose="030F0702030302020204" pitchFamily="66" charset="0"/>
                <a:cs typeface="Arial Greek" panose="020B0604020202020204" pitchFamily="34" charset="0"/>
              </a:rPr>
              <a:t>Ψυχολογία</a:t>
            </a:r>
          </a:p>
          <a:p>
            <a:r>
              <a:rPr lang="el-GR" dirty="0">
                <a:latin typeface="Comic Sans MS" panose="030F0702030302020204" pitchFamily="66" charset="0"/>
                <a:cs typeface="Arial Greek" panose="020B0604020202020204" pitchFamily="34" charset="0"/>
              </a:rPr>
              <a:t>Παιδαγωγικά</a:t>
            </a:r>
          </a:p>
          <a:p>
            <a:r>
              <a:rPr lang="el-GR" dirty="0">
                <a:latin typeface="Comic Sans MS" panose="030F0702030302020204" pitchFamily="66" charset="0"/>
                <a:cs typeface="Arial Greek" panose="020B0604020202020204" pitchFamily="34" charset="0"/>
              </a:rPr>
              <a:t>Σχολές </a:t>
            </a:r>
            <a:r>
              <a:rPr lang="el-CY" dirty="0">
                <a:latin typeface="Comic Sans MS" panose="030F0702030302020204" pitchFamily="66" charset="0"/>
                <a:cs typeface="Arial Greek" panose="020B0604020202020204" pitchFamily="34" charset="0"/>
              </a:rPr>
              <a:t>Μόνιμων </a:t>
            </a:r>
            <a:r>
              <a:rPr lang="el-GR" dirty="0">
                <a:latin typeface="Comic Sans MS" panose="030F0702030302020204" pitchFamily="66" charset="0"/>
                <a:cs typeface="Arial Greek" panose="020B0604020202020204" pitchFamily="34" charset="0"/>
              </a:rPr>
              <a:t>Υπαξιωματικών</a:t>
            </a:r>
          </a:p>
          <a:p>
            <a:pPr marL="0" indent="0">
              <a:buNone/>
            </a:pPr>
            <a:endParaRPr lang="el-GR" dirty="0">
              <a:latin typeface="Comic Sans MS" panose="030F0702030302020204" pitchFamily="66" charset="0"/>
            </a:endParaRPr>
          </a:p>
        </p:txBody>
      </p:sp>
    </p:spTree>
    <p:extLst>
      <p:ext uri="{BB962C8B-B14F-4D97-AF65-F5344CB8AC3E}">
        <p14:creationId xmlns:p14="http://schemas.microsoft.com/office/powerpoint/2010/main" val="32355313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6184"/>
            <a:ext cx="7704667" cy="1523999"/>
          </a:xfrm>
        </p:spPr>
        <p:txBody>
          <a:bodyPr/>
          <a:lstStyle/>
          <a:p>
            <a:r>
              <a:rPr lang="el-GR" dirty="0">
                <a:latin typeface="Comic Sans MS" panose="030F0702030302020204" pitchFamily="66" charset="0"/>
              </a:rPr>
              <a:t>ΑΠΟ ΟΛΕΣ ΤΙΣ ΟΜΠ</a:t>
            </a:r>
          </a:p>
        </p:txBody>
      </p:sp>
      <p:sp>
        <p:nvSpPr>
          <p:cNvPr id="3" name="Content Placeholder 2"/>
          <p:cNvSpPr>
            <a:spLocks noGrp="1"/>
          </p:cNvSpPr>
          <p:nvPr>
            <p:ph idx="1"/>
          </p:nvPr>
        </p:nvSpPr>
        <p:spPr>
          <a:xfrm>
            <a:off x="982133" y="1620183"/>
            <a:ext cx="7704667" cy="4379633"/>
          </a:xfrm>
        </p:spPr>
        <p:txBody>
          <a:bodyPr>
            <a:normAutofit lnSpcReduction="10000"/>
          </a:bodyPr>
          <a:lstStyle/>
          <a:p>
            <a:pPr marL="0" indent="0">
              <a:buNone/>
            </a:pPr>
            <a:r>
              <a:rPr lang="el-GR" b="1" u="sng" dirty="0">
                <a:solidFill>
                  <a:srgbClr val="0070C0"/>
                </a:solidFill>
                <a:latin typeface="Comic Sans MS" panose="030F0702030302020204" pitchFamily="66" charset="0"/>
                <a:cs typeface="Arial Greek" panose="020B0604020202020204" pitchFamily="34" charset="0"/>
              </a:rPr>
              <a:t>Ιστορία – Θέματα Τέχνης – Θέατρο – Σχέδιο (</a:t>
            </a:r>
            <a:r>
              <a:rPr lang="el-GR" b="1" u="sng" dirty="0" err="1">
                <a:solidFill>
                  <a:srgbClr val="0070C0"/>
                </a:solidFill>
                <a:latin typeface="Comic Sans MS" panose="030F0702030302020204" pitchFamily="66" charset="0"/>
                <a:cs typeface="Arial Greek" panose="020B0604020202020204" pitchFamily="34" charset="0"/>
              </a:rPr>
              <a:t>Μαθ</a:t>
            </a:r>
            <a:r>
              <a:rPr lang="el-GR" b="1" u="sng" dirty="0">
                <a:solidFill>
                  <a:srgbClr val="0070C0"/>
                </a:solidFill>
                <a:latin typeface="Comic Sans MS" panose="030F0702030302020204" pitchFamily="66" charset="0"/>
                <a:cs typeface="Arial Greek" panose="020B0604020202020204" pitchFamily="34" charset="0"/>
              </a:rPr>
              <a:t> κκ</a:t>
            </a:r>
            <a:r>
              <a:rPr lang="el-GR" dirty="0">
                <a:latin typeface="Comic Sans MS" panose="030F0702030302020204" pitchFamily="66" charset="0"/>
              </a:rPr>
              <a:t>)</a:t>
            </a:r>
          </a:p>
          <a:p>
            <a:r>
              <a:rPr lang="el-GR" dirty="0">
                <a:latin typeface="Comic Sans MS" panose="030F0702030302020204" pitchFamily="66" charset="0"/>
                <a:cs typeface="Arial Greek" panose="020B0604020202020204" pitchFamily="34" charset="0"/>
              </a:rPr>
              <a:t>Θεατρικές Σπουδές</a:t>
            </a:r>
          </a:p>
          <a:p>
            <a:r>
              <a:rPr lang="el-GR" dirty="0">
                <a:latin typeface="Comic Sans MS" panose="030F0702030302020204" pitchFamily="66" charset="0"/>
                <a:cs typeface="Arial Greek" panose="020B0604020202020204" pitchFamily="34" charset="0"/>
              </a:rPr>
              <a:t>Καλές Τέχνες </a:t>
            </a:r>
          </a:p>
          <a:p>
            <a:r>
              <a:rPr lang="el-GR" dirty="0">
                <a:latin typeface="Comic Sans MS" panose="030F0702030302020204" pitchFamily="66" charset="0"/>
                <a:cs typeface="Arial Greek" panose="020B0604020202020204" pitchFamily="34" charset="0"/>
              </a:rPr>
              <a:t>Διακόσμηση Εσωτερικών Χώρων </a:t>
            </a:r>
          </a:p>
          <a:p>
            <a:r>
              <a:rPr lang="el-GR" dirty="0">
                <a:latin typeface="Comic Sans MS" panose="030F0702030302020204" pitchFamily="66" charset="0"/>
                <a:cs typeface="Arial Greek" panose="020B0604020202020204" pitchFamily="34" charset="0"/>
              </a:rPr>
              <a:t>Σχεδίαση Ενδυμάτων </a:t>
            </a:r>
          </a:p>
          <a:p>
            <a:r>
              <a:rPr lang="el-GR" dirty="0">
                <a:latin typeface="Comic Sans MS" panose="030F0702030302020204" pitchFamily="66" charset="0"/>
                <a:cs typeface="Arial Greek" panose="020B0604020202020204" pitchFamily="34" charset="0"/>
              </a:rPr>
              <a:t>Σπουδές Κινηματογράφου </a:t>
            </a:r>
          </a:p>
          <a:p>
            <a:r>
              <a:rPr lang="el-GR" dirty="0">
                <a:latin typeface="Comic Sans MS" panose="030F0702030302020204" pitchFamily="66" charset="0"/>
                <a:cs typeface="Arial Greek" panose="020B0604020202020204" pitchFamily="34" charset="0"/>
              </a:rPr>
              <a:t>Σπουδές ήχου και Εικόνας</a:t>
            </a:r>
          </a:p>
          <a:p>
            <a:r>
              <a:rPr lang="el-GR" dirty="0">
                <a:latin typeface="Comic Sans MS" panose="030F0702030302020204" pitchFamily="66" charset="0"/>
                <a:cs typeface="Arial Greek" panose="020B0604020202020204" pitchFamily="34" charset="0"/>
              </a:rPr>
              <a:t>Σχολές Μάρκετινγκ και Γραφικών Τεχνών </a:t>
            </a:r>
          </a:p>
        </p:txBody>
      </p:sp>
    </p:spTree>
    <p:extLst>
      <p:ext uri="{BB962C8B-B14F-4D97-AF65-F5344CB8AC3E}">
        <p14:creationId xmlns:p14="http://schemas.microsoft.com/office/powerpoint/2010/main" val="10160467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219200"/>
            <a:ext cx="7696200" cy="4780616"/>
          </a:xfrm>
        </p:spPr>
        <p:txBody>
          <a:bodyPr>
            <a:normAutofit/>
          </a:bodyPr>
          <a:lstStyle/>
          <a:p>
            <a:r>
              <a:rPr lang="el-GR" sz="2500" dirty="0">
                <a:latin typeface="Comic Sans MS" panose="030F0702030302020204" pitchFamily="66" charset="0"/>
                <a:cs typeface="Arial Greek" panose="020B0604020202020204" pitchFamily="34" charset="0"/>
              </a:rPr>
              <a:t>Δημοσιογραφία</a:t>
            </a:r>
          </a:p>
          <a:p>
            <a:r>
              <a:rPr lang="el-GR" sz="2500" dirty="0">
                <a:latin typeface="Comic Sans MS" panose="030F0702030302020204" pitchFamily="66" charset="0"/>
                <a:cs typeface="Arial Greek" panose="020B0604020202020204" pitchFamily="34" charset="0"/>
              </a:rPr>
              <a:t>Πολιτικές Επιστήμες</a:t>
            </a:r>
          </a:p>
          <a:p>
            <a:r>
              <a:rPr lang="el-GR" sz="2500" dirty="0" err="1">
                <a:latin typeface="Comic Sans MS" panose="030F0702030302020204" pitchFamily="66" charset="0"/>
                <a:cs typeface="Arial Greek" panose="020B0604020202020204" pitchFamily="34" charset="0"/>
              </a:rPr>
              <a:t>Λογοθεραπεία</a:t>
            </a:r>
            <a:endParaRPr lang="el-GR" sz="2500" dirty="0">
              <a:latin typeface="Comic Sans MS" panose="030F0702030302020204" pitchFamily="66" charset="0"/>
              <a:cs typeface="Arial Greek" panose="020B0604020202020204" pitchFamily="34" charset="0"/>
            </a:endParaRPr>
          </a:p>
          <a:p>
            <a:r>
              <a:rPr lang="el-GR" sz="2800" dirty="0">
                <a:latin typeface="Comic Sans MS" panose="030F0702030302020204" pitchFamily="66" charset="0"/>
                <a:cs typeface="Arial Greek" panose="020B0604020202020204" pitchFamily="34" charset="0"/>
              </a:rPr>
              <a:t>Σχολές </a:t>
            </a:r>
            <a:r>
              <a:rPr lang="el-CY" sz="2800" dirty="0">
                <a:latin typeface="Comic Sans MS" panose="030F0702030302020204" pitchFamily="66" charset="0"/>
                <a:cs typeface="Arial Greek" panose="020B0604020202020204" pitchFamily="34" charset="0"/>
              </a:rPr>
              <a:t>Μόνιμων </a:t>
            </a:r>
            <a:r>
              <a:rPr lang="el-GR" sz="2800" dirty="0">
                <a:latin typeface="Comic Sans MS" panose="030F0702030302020204" pitchFamily="66" charset="0"/>
                <a:cs typeface="Arial Greek" panose="020B0604020202020204" pitchFamily="34" charset="0"/>
              </a:rPr>
              <a:t>Υπαξιωματικών</a:t>
            </a:r>
            <a:endParaRPr lang="el-GR" sz="2500" dirty="0"/>
          </a:p>
          <a:p>
            <a:endParaRPr lang="el-GR" sz="2500" dirty="0"/>
          </a:p>
        </p:txBody>
      </p:sp>
    </p:spTree>
    <p:extLst>
      <p:ext uri="{BB962C8B-B14F-4D97-AF65-F5344CB8AC3E}">
        <p14:creationId xmlns:p14="http://schemas.microsoft.com/office/powerpoint/2010/main" val="34467733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04667" cy="1371599"/>
          </a:xfrm>
        </p:spPr>
        <p:txBody>
          <a:bodyPr/>
          <a:lstStyle/>
          <a:p>
            <a:r>
              <a:rPr lang="el-GR" dirty="0">
                <a:latin typeface="Comic Sans MS" panose="030F0702030302020204" pitchFamily="66" charset="0"/>
              </a:rPr>
              <a:t>ΑΠΟ ΟΛΕΣ ΤΙΣ ΟΜΠ </a:t>
            </a:r>
          </a:p>
        </p:txBody>
      </p:sp>
      <p:sp>
        <p:nvSpPr>
          <p:cNvPr id="3" name="Content Placeholder 2"/>
          <p:cNvSpPr>
            <a:spLocks noGrp="1"/>
          </p:cNvSpPr>
          <p:nvPr>
            <p:ph idx="1"/>
          </p:nvPr>
        </p:nvSpPr>
        <p:spPr>
          <a:xfrm>
            <a:off x="982133" y="1600200"/>
            <a:ext cx="7704667" cy="4399616"/>
          </a:xfrm>
        </p:spPr>
        <p:txBody>
          <a:bodyPr>
            <a:normAutofit lnSpcReduction="10000"/>
          </a:bodyPr>
          <a:lstStyle/>
          <a:p>
            <a:pPr marL="0" indent="0">
              <a:buNone/>
            </a:pPr>
            <a:r>
              <a:rPr lang="el-GR" b="1" u="sng" dirty="0">
                <a:solidFill>
                  <a:srgbClr val="0070C0"/>
                </a:solidFill>
                <a:latin typeface="Comic Sans MS" panose="030F0702030302020204" pitchFamily="66" charset="0"/>
                <a:cs typeface="Arial Greek" panose="020B0604020202020204" pitchFamily="34" charset="0"/>
              </a:rPr>
              <a:t>Ιστορία – Θέματα Τέχνης – Θέατρο – Αγγλικά  (</a:t>
            </a:r>
            <a:r>
              <a:rPr lang="el-GR" b="1" u="sng" dirty="0" err="1">
                <a:solidFill>
                  <a:srgbClr val="0070C0"/>
                </a:solidFill>
                <a:latin typeface="Comic Sans MS" panose="030F0702030302020204" pitchFamily="66" charset="0"/>
                <a:cs typeface="Arial Greek" panose="020B0604020202020204" pitchFamily="34" charset="0"/>
              </a:rPr>
              <a:t>Μαθ</a:t>
            </a:r>
            <a:r>
              <a:rPr lang="el-GR" b="1" u="sng" dirty="0">
                <a:solidFill>
                  <a:srgbClr val="0070C0"/>
                </a:solidFill>
                <a:latin typeface="Comic Sans MS" panose="030F0702030302020204" pitchFamily="66" charset="0"/>
                <a:cs typeface="Arial Greek" panose="020B0604020202020204" pitchFamily="34" charset="0"/>
              </a:rPr>
              <a:t> κκ)</a:t>
            </a:r>
          </a:p>
          <a:p>
            <a:r>
              <a:rPr lang="el-GR" dirty="0">
                <a:latin typeface="Comic Sans MS" panose="030F0702030302020204" pitchFamily="66" charset="0"/>
                <a:cs typeface="Arial Greek" panose="020B0604020202020204" pitchFamily="34" charset="0"/>
              </a:rPr>
              <a:t>Θεατρικές Σπουδές</a:t>
            </a:r>
          </a:p>
          <a:p>
            <a:r>
              <a:rPr lang="el-GR" dirty="0">
                <a:latin typeface="Comic Sans MS" panose="030F0702030302020204" pitchFamily="66" charset="0"/>
                <a:cs typeface="Arial Greek" panose="020B0604020202020204" pitchFamily="34" charset="0"/>
              </a:rPr>
              <a:t>Καλές Τέχνες </a:t>
            </a:r>
          </a:p>
          <a:p>
            <a:r>
              <a:rPr lang="el-GR" dirty="0">
                <a:latin typeface="Comic Sans MS" panose="030F0702030302020204" pitchFamily="66" charset="0"/>
                <a:cs typeface="Arial Greek" panose="020B0604020202020204" pitchFamily="34" charset="0"/>
              </a:rPr>
              <a:t>Διακόσμηση Εσωτερικών Χώρων </a:t>
            </a:r>
          </a:p>
          <a:p>
            <a:r>
              <a:rPr lang="el-GR" dirty="0">
                <a:latin typeface="Comic Sans MS" panose="030F0702030302020204" pitchFamily="66" charset="0"/>
                <a:cs typeface="Arial Greek" panose="020B0604020202020204" pitchFamily="34" charset="0"/>
              </a:rPr>
              <a:t>Σχεδίαση Ενδυμάτων </a:t>
            </a:r>
          </a:p>
          <a:p>
            <a:r>
              <a:rPr lang="el-GR" dirty="0">
                <a:latin typeface="Comic Sans MS" panose="030F0702030302020204" pitchFamily="66" charset="0"/>
                <a:cs typeface="Arial Greek" panose="020B0604020202020204" pitchFamily="34" charset="0"/>
              </a:rPr>
              <a:t>Σπουδές Κινηματογράφου </a:t>
            </a:r>
          </a:p>
          <a:p>
            <a:r>
              <a:rPr lang="el-GR" dirty="0">
                <a:latin typeface="Comic Sans MS" panose="030F0702030302020204" pitchFamily="66" charset="0"/>
                <a:cs typeface="Arial Greek" panose="020B0604020202020204" pitchFamily="34" charset="0"/>
              </a:rPr>
              <a:t>Σπουδές ήχου και Εικόνας</a:t>
            </a:r>
          </a:p>
          <a:p>
            <a:r>
              <a:rPr lang="el-GR" dirty="0">
                <a:latin typeface="Comic Sans MS" panose="030F0702030302020204" pitchFamily="66" charset="0"/>
                <a:cs typeface="Arial Greek" panose="020B0604020202020204" pitchFamily="34" charset="0"/>
              </a:rPr>
              <a:t>Σχολές Μάρκετινγκ και Γραφικών Τεχνών </a:t>
            </a:r>
            <a:endParaRPr lang="el-GR" dirty="0">
              <a:latin typeface="Comic Sans MS" panose="030F0702030302020204" pitchFamily="66" charset="0"/>
            </a:endParaRPr>
          </a:p>
          <a:p>
            <a:endParaRPr lang="el-GR" dirty="0">
              <a:latin typeface="Comic Sans MS" panose="030F0702030302020204" pitchFamily="66" charset="0"/>
            </a:endParaRPr>
          </a:p>
        </p:txBody>
      </p:sp>
    </p:spTree>
    <p:extLst>
      <p:ext uri="{BB962C8B-B14F-4D97-AF65-F5344CB8AC3E}">
        <p14:creationId xmlns:p14="http://schemas.microsoft.com/office/powerpoint/2010/main" val="27635840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l-GR" dirty="0"/>
            </a:br>
            <a:br>
              <a:rPr lang="el-GR" dirty="0"/>
            </a:br>
            <a:br>
              <a:rPr lang="el-GR" dirty="0"/>
            </a:br>
            <a:br>
              <a:rPr lang="el-GR" dirty="0"/>
            </a:br>
            <a:br>
              <a:rPr lang="el-GR" dirty="0"/>
            </a:br>
            <a:br>
              <a:rPr lang="el-GR" dirty="0"/>
            </a:br>
            <a:br>
              <a:rPr lang="el-GR" dirty="0"/>
            </a:br>
            <a:br>
              <a:rPr lang="el-GR" dirty="0"/>
            </a:br>
            <a:endParaRPr lang="en-US" sz="3100" b="1" i="1" dirty="0">
              <a:solidFill>
                <a:srgbClr val="7030A0"/>
              </a:solidFill>
              <a:effectLst>
                <a:outerShdw blurRad="38100" dist="38100" dir="2700000" algn="tl">
                  <a:srgbClr val="000000">
                    <a:alpha val="43137"/>
                  </a:srgbClr>
                </a:outerShdw>
              </a:effectLst>
            </a:endParaRPr>
          </a:p>
        </p:txBody>
      </p:sp>
      <p:sp>
        <p:nvSpPr>
          <p:cNvPr id="5" name="Rectangle 4"/>
          <p:cNvSpPr/>
          <p:nvPr/>
        </p:nvSpPr>
        <p:spPr>
          <a:xfrm>
            <a:off x="982133" y="277731"/>
            <a:ext cx="7704668" cy="1631216"/>
          </a:xfrm>
          <a:prstGeom prst="rect">
            <a:avLst/>
          </a:prstGeom>
        </p:spPr>
        <p:txBody>
          <a:bodyPr wrap="square">
            <a:spAutoFit/>
          </a:bodyPr>
          <a:lstStyle/>
          <a:p>
            <a:pPr algn="ctr" defTabSz="514350">
              <a:spcBef>
                <a:spcPts val="563"/>
              </a:spcBef>
            </a:pPr>
            <a:r>
              <a:rPr lang="el-GR" sz="1900" dirty="0">
                <a:latin typeface="Comic Sans MS" panose="030F0702030302020204" pitchFamily="66" charset="0"/>
                <a:cs typeface="Arial Greek" panose="020B0604020202020204" pitchFamily="34" charset="0"/>
              </a:rPr>
              <a:t>ΕΠΙΣΤΗΜΟΝΙΚΑ ΠΕΔΙΑ: </a:t>
            </a:r>
            <a:br>
              <a:rPr lang="el-GR" sz="1900" dirty="0">
                <a:latin typeface="Comic Sans MS" panose="030F0702030302020204" pitchFamily="66" charset="0"/>
                <a:cs typeface="Arial Greek" panose="020B0604020202020204" pitchFamily="34" charset="0"/>
              </a:rPr>
            </a:br>
            <a:r>
              <a:rPr lang="el-GR" sz="1900" dirty="0">
                <a:latin typeface="Comic Sans MS" panose="030F0702030302020204" pitchFamily="66" charset="0"/>
                <a:cs typeface="Arial Greek" panose="020B0604020202020204" pitchFamily="34" charset="0"/>
              </a:rPr>
              <a:t>Ομαδοποίηση των Τμημάτων που ανήκουν σε διάφορες Σχολές στα Δημόσια ΑΑΕΙ Κύπρου και Ελλάδας</a:t>
            </a:r>
          </a:p>
          <a:p>
            <a:pPr algn="ctr" defTabSz="514350">
              <a:spcBef>
                <a:spcPts val="563"/>
              </a:spcBef>
            </a:pPr>
            <a:r>
              <a:rPr lang="el-GR" sz="1900" dirty="0">
                <a:latin typeface="Comic Sans MS" panose="030F0702030302020204" pitchFamily="66" charset="0"/>
                <a:cs typeface="Arial Greek" panose="020B0604020202020204" pitchFamily="34" charset="0"/>
              </a:rPr>
              <a:t>  Επιλογή από </a:t>
            </a:r>
            <a:r>
              <a:rPr lang="el-GR" sz="1900" b="1" u="sng" dirty="0">
                <a:latin typeface="Comic Sans MS" panose="030F0702030302020204" pitchFamily="66" charset="0"/>
                <a:cs typeface="Arial Greek" panose="020B0604020202020204" pitchFamily="34" charset="0"/>
              </a:rPr>
              <a:t>ένα μόνο </a:t>
            </a:r>
            <a:r>
              <a:rPr lang="el-GR" sz="1900" dirty="0">
                <a:latin typeface="Comic Sans MS" panose="030F0702030302020204" pitchFamily="66" charset="0"/>
                <a:cs typeface="Arial Greek" panose="020B0604020202020204" pitchFamily="34" charset="0"/>
              </a:rPr>
              <a:t>Επιστημονικό Πεδίο κατά την υποβολή της Δήλωσης Προτίμησης των Σχολών της Ελλάδας</a:t>
            </a:r>
          </a:p>
        </p:txBody>
      </p:sp>
      <p:graphicFrame>
        <p:nvGraphicFramePr>
          <p:cNvPr id="6" name="Table 5"/>
          <p:cNvGraphicFramePr>
            <a:graphicFrameLocks noGrp="1"/>
          </p:cNvGraphicFramePr>
          <p:nvPr>
            <p:extLst>
              <p:ext uri="{D42A27DB-BD31-4B8C-83A1-F6EECF244321}">
                <p14:modId xmlns:p14="http://schemas.microsoft.com/office/powerpoint/2010/main" val="3677328138"/>
              </p:ext>
            </p:extLst>
          </p:nvPr>
        </p:nvGraphicFramePr>
        <p:xfrm>
          <a:off x="838200" y="2199228"/>
          <a:ext cx="7967133" cy="3769016"/>
        </p:xfrm>
        <a:graphic>
          <a:graphicData uri="http://schemas.openxmlformats.org/drawingml/2006/table">
            <a:tbl>
              <a:tblPr firstRow="1" bandRow="1">
                <a:tableStyleId>{22838BEF-8BB2-4498-84A7-C5851F593DF1}</a:tableStyleId>
              </a:tblPr>
              <a:tblGrid>
                <a:gridCol w="3520083">
                  <a:extLst>
                    <a:ext uri="{9D8B030D-6E8A-4147-A177-3AD203B41FA5}">
                      <a16:colId xmlns:a16="http://schemas.microsoft.com/office/drawing/2014/main" val="2205819269"/>
                    </a:ext>
                  </a:extLst>
                </a:gridCol>
                <a:gridCol w="4447050">
                  <a:extLst>
                    <a:ext uri="{9D8B030D-6E8A-4147-A177-3AD203B41FA5}">
                      <a16:colId xmlns:a16="http://schemas.microsoft.com/office/drawing/2014/main" val="286392130"/>
                    </a:ext>
                  </a:extLst>
                </a:gridCol>
              </a:tblGrid>
              <a:tr h="1815408">
                <a:tc>
                  <a:txBody>
                    <a:bodyPr/>
                    <a:lstStyle/>
                    <a:p>
                      <a:pPr lvl="0" defTabSz="685800">
                        <a:lnSpc>
                          <a:spcPct val="107000"/>
                        </a:lnSpc>
                        <a:spcBef>
                          <a:spcPts val="750"/>
                        </a:spcBef>
                        <a:buSzTx/>
                      </a:pPr>
                      <a:r>
                        <a:rPr lang="el-GR" sz="1800" u="sng" cap="none" dirty="0">
                          <a:solidFill>
                            <a:srgbClr val="002060"/>
                          </a:solidFill>
                          <a:latin typeface="Comic Sans MS" panose="030F0702030302020204" pitchFamily="66" charset="0"/>
                        </a:rPr>
                        <a:t>1ο ΕΠΙΣΤΗΜΟΝΙΚΟ ΠΕΔΙΟ </a:t>
                      </a:r>
                    </a:p>
                    <a:p>
                      <a:pPr lvl="0" defTabSz="685800">
                        <a:lnSpc>
                          <a:spcPct val="107000"/>
                        </a:lnSpc>
                        <a:spcBef>
                          <a:spcPts val="750"/>
                        </a:spcBef>
                        <a:buSzTx/>
                      </a:pPr>
                      <a:r>
                        <a:rPr lang="el-GR" sz="1800" b="0" u="none" cap="none" dirty="0">
                          <a:latin typeface="Comic Sans MS" panose="030F0702030302020204" pitchFamily="66" charset="0"/>
                        </a:rPr>
                        <a:t>ΑΝΘΡΩΠΙΣΤΙΚΩΝ, ΝΟΜΙΚΩΝ ΚΑΙ </a:t>
                      </a:r>
                    </a:p>
                    <a:p>
                      <a:pPr lvl="0" defTabSz="685800">
                        <a:lnSpc>
                          <a:spcPct val="107000"/>
                        </a:lnSpc>
                        <a:spcBef>
                          <a:spcPts val="750"/>
                        </a:spcBef>
                        <a:buSzTx/>
                      </a:pPr>
                      <a:r>
                        <a:rPr lang="el-GR" sz="1800" b="0" u="none" cap="none" dirty="0">
                          <a:latin typeface="Comic Sans MS" panose="030F0702030302020204" pitchFamily="66" charset="0"/>
                        </a:rPr>
                        <a:t>ΚΟΙΝΩΝΙΚΩΝ ΕΠΙΣΤΗΜΩΝ</a:t>
                      </a:r>
                    </a:p>
                    <a:p>
                      <a:endParaRPr lang="en-GB" sz="1800" dirty="0">
                        <a:latin typeface="Comic Sans MS" panose="030F0702030302020204" pitchFamily="66" charset="0"/>
                        <a:cs typeface="Arial" panose="020B0604020202020204" pitchFamily="34" charset="0"/>
                      </a:endParaRPr>
                    </a:p>
                  </a:txBody>
                  <a:tcPr marL="68580" marR="68580" marT="34290" marB="34290">
                    <a:solidFill>
                      <a:schemeClr val="accent1"/>
                    </a:solidFill>
                  </a:tcPr>
                </a:tc>
                <a:tc>
                  <a:txBody>
                    <a:bodyPr/>
                    <a:lstStyle/>
                    <a:p>
                      <a:pPr lvl="0" defTabSz="685800">
                        <a:lnSpc>
                          <a:spcPct val="90000"/>
                        </a:lnSpc>
                        <a:spcBef>
                          <a:spcPts val="750"/>
                        </a:spcBef>
                        <a:buClr>
                          <a:srgbClr val="009999"/>
                        </a:buClr>
                        <a:buSzPct val="120000"/>
                      </a:pPr>
                      <a:r>
                        <a:rPr lang="el-GR" sz="1800" u="sng" cap="none" dirty="0">
                          <a:solidFill>
                            <a:srgbClr val="002060"/>
                          </a:solidFill>
                          <a:latin typeface="Comic Sans MS" panose="030F0702030302020204" pitchFamily="66" charset="0"/>
                        </a:rPr>
                        <a:t>3ο ΕΠΙΣΤΗΜΟΝΙΚΟ ΠΕΔΙΟ</a:t>
                      </a:r>
                    </a:p>
                    <a:p>
                      <a:pPr lvl="0" defTabSz="685800">
                        <a:lnSpc>
                          <a:spcPct val="107000"/>
                        </a:lnSpc>
                        <a:spcBef>
                          <a:spcPts val="750"/>
                        </a:spcBef>
                        <a:buSzTx/>
                      </a:pPr>
                      <a:endParaRPr lang="en-GB" sz="1800" b="1" u="none" cap="none" dirty="0">
                        <a:latin typeface="Comic Sans MS" panose="030F0702030302020204" pitchFamily="66" charset="0"/>
                      </a:endParaRPr>
                    </a:p>
                    <a:p>
                      <a:pPr lvl="0" defTabSz="685800">
                        <a:lnSpc>
                          <a:spcPct val="107000"/>
                        </a:lnSpc>
                        <a:spcBef>
                          <a:spcPts val="750"/>
                        </a:spcBef>
                        <a:buSzTx/>
                      </a:pPr>
                      <a:r>
                        <a:rPr lang="el-GR" sz="1800" b="0" u="none" cap="none" dirty="0">
                          <a:latin typeface="Comic Sans MS" panose="030F0702030302020204" pitchFamily="66" charset="0"/>
                        </a:rPr>
                        <a:t>ΕΠΙΣΤΗΜΩΝ ΥΓΕΙΑΣ ΚΑΙ ΖΩΗΣ </a:t>
                      </a:r>
                    </a:p>
                    <a:p>
                      <a:endParaRPr lang="en-GB" sz="1800" dirty="0">
                        <a:latin typeface="Comic Sans MS" panose="030F0702030302020204" pitchFamily="66" charset="0"/>
                        <a:cs typeface="Arial" panose="020B0604020202020204" pitchFamily="34" charset="0"/>
                      </a:endParaRPr>
                    </a:p>
                  </a:txBody>
                  <a:tcPr marL="68580" marR="68580" marT="34290" marB="34290">
                    <a:solidFill>
                      <a:schemeClr val="accent1"/>
                    </a:solidFill>
                  </a:tcPr>
                </a:tc>
                <a:extLst>
                  <a:ext uri="{0D108BD9-81ED-4DB2-BD59-A6C34878D82A}">
                    <a16:rowId xmlns:a16="http://schemas.microsoft.com/office/drawing/2014/main" val="492577244"/>
                  </a:ext>
                </a:extLst>
              </a:tr>
              <a:tr h="1953608">
                <a:tc>
                  <a:txBody>
                    <a:bodyPr/>
                    <a:lstStyle/>
                    <a:p>
                      <a:pPr lvl="0" defTabSz="685800">
                        <a:lnSpc>
                          <a:spcPct val="107000"/>
                        </a:lnSpc>
                        <a:spcBef>
                          <a:spcPts val="750"/>
                        </a:spcBef>
                        <a:buSzTx/>
                      </a:pPr>
                      <a:r>
                        <a:rPr lang="el-GR" sz="1800" b="1" u="sng" cap="none" dirty="0">
                          <a:solidFill>
                            <a:srgbClr val="002060"/>
                          </a:solidFill>
                          <a:latin typeface="Comic Sans MS" panose="030F0702030302020204" pitchFamily="66" charset="0"/>
                        </a:rPr>
                        <a:t>2ο ΕΠΙΣΤΗΜΟΝΙΚΟ ΠΕΔΙΟ </a:t>
                      </a:r>
                    </a:p>
                    <a:p>
                      <a:pPr lvl="0" defTabSz="685800">
                        <a:lnSpc>
                          <a:spcPct val="107000"/>
                        </a:lnSpc>
                        <a:spcBef>
                          <a:spcPts val="750"/>
                        </a:spcBef>
                        <a:buSzTx/>
                      </a:pPr>
                      <a:r>
                        <a:rPr lang="el-GR" sz="1800" u="none" cap="none" dirty="0">
                          <a:latin typeface="Comic Sans MS" panose="030F0702030302020204" pitchFamily="66" charset="0"/>
                        </a:rPr>
                        <a:t>ΘΕΤΙΚΩΝ ΚΑΙ ΤΕΧΝΟΛΟΓΙΚΩΝ </a:t>
                      </a:r>
                    </a:p>
                    <a:p>
                      <a:pPr lvl="0" defTabSz="685800">
                        <a:lnSpc>
                          <a:spcPct val="90000"/>
                        </a:lnSpc>
                        <a:spcBef>
                          <a:spcPts val="750"/>
                        </a:spcBef>
                        <a:buClr>
                          <a:srgbClr val="009999"/>
                        </a:buClr>
                        <a:buSzPct val="120000"/>
                      </a:pPr>
                      <a:r>
                        <a:rPr lang="el-GR" sz="1800" u="none" cap="none" dirty="0">
                          <a:latin typeface="Comic Sans MS" panose="030F0702030302020204" pitchFamily="66" charset="0"/>
                        </a:rPr>
                        <a:t>ΕΠΙΣΤΗΜΩΝ</a:t>
                      </a:r>
                    </a:p>
                    <a:p>
                      <a:endParaRPr lang="en-GB" sz="1800" dirty="0">
                        <a:latin typeface="Comic Sans MS" panose="030F0702030302020204" pitchFamily="66" charset="0"/>
                        <a:cs typeface="Arial" panose="020B0604020202020204" pitchFamily="34" charset="0"/>
                      </a:endParaRPr>
                    </a:p>
                  </a:txBody>
                  <a:tcPr marL="68580" marR="68580" marT="34290" marB="34290">
                    <a:solidFill>
                      <a:schemeClr val="accent1"/>
                    </a:solidFill>
                  </a:tcPr>
                </a:tc>
                <a:tc>
                  <a:txBody>
                    <a:bodyPr/>
                    <a:lstStyle/>
                    <a:p>
                      <a:pPr lvl="0" defTabSz="685800">
                        <a:lnSpc>
                          <a:spcPct val="107000"/>
                        </a:lnSpc>
                        <a:spcBef>
                          <a:spcPts val="750"/>
                        </a:spcBef>
                        <a:buSzTx/>
                      </a:pPr>
                      <a:r>
                        <a:rPr lang="el-GR" sz="1800" b="1" u="sng" cap="none" dirty="0">
                          <a:solidFill>
                            <a:srgbClr val="002060"/>
                          </a:solidFill>
                          <a:latin typeface="Comic Sans MS" panose="030F0702030302020204" pitchFamily="66" charset="0"/>
                        </a:rPr>
                        <a:t>4ο ΕΠΙΣΤΗΜΟΝΙΚΟ ΠΕΔΙΟ </a:t>
                      </a:r>
                    </a:p>
                    <a:p>
                      <a:pPr lvl="0" defTabSz="685800">
                        <a:lnSpc>
                          <a:spcPct val="107000"/>
                        </a:lnSpc>
                        <a:spcBef>
                          <a:spcPts val="750"/>
                        </a:spcBef>
                        <a:buSzTx/>
                      </a:pPr>
                      <a:r>
                        <a:rPr lang="el-GR" sz="1800" u="none" cap="none" dirty="0">
                          <a:latin typeface="Comic Sans MS" panose="030F0702030302020204" pitchFamily="66" charset="0"/>
                        </a:rPr>
                        <a:t>ΕΠΙΣΤΗΜΩΝ ΟΙΚΟΝΟΜΙΑΣ ΚΑΙ </a:t>
                      </a:r>
                    </a:p>
                    <a:p>
                      <a:pPr lvl="0" defTabSz="685800">
                        <a:lnSpc>
                          <a:spcPct val="107000"/>
                        </a:lnSpc>
                        <a:spcBef>
                          <a:spcPts val="750"/>
                        </a:spcBef>
                        <a:buSzTx/>
                      </a:pPr>
                      <a:r>
                        <a:rPr lang="el-GR" sz="1800" u="none" cap="none" dirty="0">
                          <a:latin typeface="Comic Sans MS" panose="030F0702030302020204" pitchFamily="66" charset="0"/>
                        </a:rPr>
                        <a:t>ΠΛΗΡΟΦΟΡΙΚΗΣ</a:t>
                      </a:r>
                      <a:r>
                        <a:rPr lang="el-GR" sz="1800" u="sng" cap="none" dirty="0">
                          <a:latin typeface="Comic Sans MS" panose="030F0702030302020204" pitchFamily="66" charset="0"/>
                        </a:rPr>
                        <a:t> </a:t>
                      </a:r>
                      <a:endParaRPr lang="en-US" sz="1800" u="sng" cap="none" dirty="0">
                        <a:latin typeface="Comic Sans MS" panose="030F0702030302020204" pitchFamily="66" charset="0"/>
                      </a:endParaRPr>
                    </a:p>
                    <a:p>
                      <a:endParaRPr lang="en-GB" sz="1800" dirty="0">
                        <a:latin typeface="Comic Sans MS" panose="030F0702030302020204" pitchFamily="66" charset="0"/>
                        <a:cs typeface="Arial" panose="020B0604020202020204" pitchFamily="34" charset="0"/>
                      </a:endParaRPr>
                    </a:p>
                  </a:txBody>
                  <a:tcPr marL="68580" marR="68580" marT="34290" marB="34290">
                    <a:solidFill>
                      <a:schemeClr val="accent1"/>
                    </a:solidFill>
                  </a:tcPr>
                </a:tc>
                <a:extLst>
                  <a:ext uri="{0D108BD9-81ED-4DB2-BD59-A6C34878D82A}">
                    <a16:rowId xmlns:a16="http://schemas.microsoft.com/office/drawing/2014/main" val="1457786981"/>
                  </a:ext>
                </a:extLst>
              </a:tr>
            </a:tbl>
          </a:graphicData>
        </a:graphic>
      </p:graphicFrame>
    </p:spTree>
    <p:extLst>
      <p:ext uri="{BB962C8B-B14F-4D97-AF65-F5344CB8AC3E}">
        <p14:creationId xmlns:p14="http://schemas.microsoft.com/office/powerpoint/2010/main" val="41685096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990600"/>
            <a:ext cx="7620000" cy="5009216"/>
          </a:xfrm>
        </p:spPr>
        <p:txBody>
          <a:bodyPr>
            <a:normAutofit/>
          </a:bodyPr>
          <a:lstStyle/>
          <a:p>
            <a:r>
              <a:rPr lang="el-GR" sz="2500" dirty="0">
                <a:latin typeface="Comic Sans MS" panose="030F0702030302020204" pitchFamily="66" charset="0"/>
                <a:cs typeface="Arial Greek" panose="020B0604020202020204" pitchFamily="34" charset="0"/>
              </a:rPr>
              <a:t>Δημοσιογραφία</a:t>
            </a:r>
          </a:p>
          <a:p>
            <a:r>
              <a:rPr lang="el-GR" sz="2500" dirty="0">
                <a:latin typeface="Comic Sans MS" panose="030F0702030302020204" pitchFamily="66" charset="0"/>
                <a:cs typeface="Arial Greek" panose="020B0604020202020204" pitchFamily="34" charset="0"/>
              </a:rPr>
              <a:t>Πολιτικές Επιστήμες</a:t>
            </a:r>
          </a:p>
          <a:p>
            <a:r>
              <a:rPr lang="el-GR" sz="2500" dirty="0">
                <a:latin typeface="Comic Sans MS" panose="030F0702030302020204" pitchFamily="66" charset="0"/>
                <a:cs typeface="Arial Greek" panose="020B0604020202020204" pitchFamily="34" charset="0"/>
              </a:rPr>
              <a:t>Ψυχολογία </a:t>
            </a:r>
          </a:p>
          <a:p>
            <a:r>
              <a:rPr lang="el-GR" sz="2500" dirty="0">
                <a:latin typeface="Comic Sans MS" panose="030F0702030302020204" pitchFamily="66" charset="0"/>
                <a:cs typeface="Arial Greek" panose="020B0604020202020204" pitchFamily="34" charset="0"/>
              </a:rPr>
              <a:t>Παιδαγωγικά </a:t>
            </a:r>
          </a:p>
          <a:p>
            <a:r>
              <a:rPr lang="el-GR" sz="2500" dirty="0" err="1">
                <a:latin typeface="Comic Sans MS" panose="030F0702030302020204" pitchFamily="66" charset="0"/>
                <a:cs typeface="Arial Greek" panose="020B0604020202020204" pitchFamily="34" charset="0"/>
              </a:rPr>
              <a:t>Λογοθεραπεία</a:t>
            </a:r>
            <a:endParaRPr lang="el-GR" sz="2500" dirty="0">
              <a:latin typeface="Comic Sans MS" panose="030F0702030302020204" pitchFamily="66" charset="0"/>
              <a:cs typeface="Arial Greek" panose="020B0604020202020204" pitchFamily="34" charset="0"/>
            </a:endParaRPr>
          </a:p>
          <a:p>
            <a:r>
              <a:rPr lang="el-GR" sz="2800" dirty="0">
                <a:latin typeface="Comic Sans MS" panose="030F0702030302020204" pitchFamily="66" charset="0"/>
                <a:cs typeface="Arial Greek" panose="020B0604020202020204" pitchFamily="34" charset="0"/>
              </a:rPr>
              <a:t>Σχολές </a:t>
            </a:r>
            <a:r>
              <a:rPr lang="el-CY" sz="2800" dirty="0">
                <a:latin typeface="Comic Sans MS" panose="030F0702030302020204" pitchFamily="66" charset="0"/>
                <a:cs typeface="Arial Greek" panose="020B0604020202020204" pitchFamily="34" charset="0"/>
              </a:rPr>
              <a:t>Μόνιμων </a:t>
            </a:r>
            <a:r>
              <a:rPr lang="el-GR" sz="2800" dirty="0">
                <a:latin typeface="Comic Sans MS" panose="030F0702030302020204" pitchFamily="66" charset="0"/>
                <a:cs typeface="Arial Greek" panose="020B0604020202020204" pitchFamily="34" charset="0"/>
              </a:rPr>
              <a:t>Υπαξιωματικών</a:t>
            </a:r>
          </a:p>
          <a:p>
            <a:pPr marL="0" indent="0">
              <a:buNone/>
            </a:pPr>
            <a:endParaRPr lang="el-GR" sz="2500" dirty="0"/>
          </a:p>
        </p:txBody>
      </p:sp>
    </p:spTree>
    <p:extLst>
      <p:ext uri="{BB962C8B-B14F-4D97-AF65-F5344CB8AC3E}">
        <p14:creationId xmlns:p14="http://schemas.microsoft.com/office/powerpoint/2010/main" val="28428089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25400"/>
            <a:ext cx="7704667" cy="1219199"/>
          </a:xfrm>
        </p:spPr>
        <p:txBody>
          <a:bodyPr/>
          <a:lstStyle/>
          <a:p>
            <a:r>
              <a:rPr lang="el-GR" dirty="0">
                <a:latin typeface="Comic Sans MS" panose="030F0702030302020204" pitchFamily="66" charset="0"/>
              </a:rPr>
              <a:t>ΑΠΟ ΟΛΕΣ ΤΙΣ ΟΜΠ</a:t>
            </a:r>
          </a:p>
        </p:txBody>
      </p:sp>
      <p:sp>
        <p:nvSpPr>
          <p:cNvPr id="3" name="Content Placeholder 2"/>
          <p:cNvSpPr>
            <a:spLocks noGrp="1"/>
          </p:cNvSpPr>
          <p:nvPr>
            <p:ph idx="1"/>
          </p:nvPr>
        </p:nvSpPr>
        <p:spPr>
          <a:xfrm>
            <a:off x="1143000" y="1244599"/>
            <a:ext cx="7704666" cy="4927601"/>
          </a:xfrm>
        </p:spPr>
        <p:txBody>
          <a:bodyPr>
            <a:normAutofit/>
          </a:bodyPr>
          <a:lstStyle/>
          <a:p>
            <a:pPr marL="0" indent="0">
              <a:buNone/>
            </a:pPr>
            <a:r>
              <a:rPr lang="el-GR" sz="2600" b="1" u="sng" dirty="0">
                <a:solidFill>
                  <a:srgbClr val="0070C0"/>
                </a:solidFill>
                <a:latin typeface="Comic Sans MS" panose="030F0702030302020204" pitchFamily="66" charset="0"/>
                <a:cs typeface="Arial Greek" panose="020B0604020202020204" pitchFamily="34" charset="0"/>
              </a:rPr>
              <a:t>Ιστορία – Θέματα Τέχνης – Θέατρο – Γαλλικά ή Ιταλικά  (</a:t>
            </a:r>
            <a:r>
              <a:rPr lang="el-GR" sz="2600" b="1" u="sng" dirty="0" err="1">
                <a:solidFill>
                  <a:srgbClr val="0070C0"/>
                </a:solidFill>
                <a:latin typeface="Comic Sans MS" panose="030F0702030302020204" pitchFamily="66" charset="0"/>
                <a:cs typeface="Arial Greek" panose="020B0604020202020204" pitchFamily="34" charset="0"/>
              </a:rPr>
              <a:t>Μαθ</a:t>
            </a:r>
            <a:r>
              <a:rPr lang="el-GR" sz="2600" b="1" u="sng" dirty="0">
                <a:solidFill>
                  <a:srgbClr val="0070C0"/>
                </a:solidFill>
                <a:latin typeface="Comic Sans MS" panose="030F0702030302020204" pitchFamily="66" charset="0"/>
                <a:cs typeface="Arial Greek" panose="020B0604020202020204" pitchFamily="34" charset="0"/>
              </a:rPr>
              <a:t> κκ</a:t>
            </a:r>
            <a:r>
              <a:rPr lang="el-GR" sz="2600" dirty="0">
                <a:latin typeface="Comic Sans MS" panose="030F0702030302020204" pitchFamily="66" charset="0"/>
                <a:cs typeface="Arial Greek" panose="020B0604020202020204" pitchFamily="34" charset="0"/>
              </a:rPr>
              <a:t>)</a:t>
            </a:r>
          </a:p>
          <a:p>
            <a:r>
              <a:rPr lang="el-GR" sz="2100" dirty="0">
                <a:latin typeface="Comic Sans MS" panose="030F0702030302020204" pitchFamily="66" charset="0"/>
                <a:cs typeface="Arial Greek" panose="020B0604020202020204" pitchFamily="34" charset="0"/>
              </a:rPr>
              <a:t>Θεατρικές Σπουδές</a:t>
            </a:r>
          </a:p>
          <a:p>
            <a:r>
              <a:rPr lang="el-GR" sz="2100" dirty="0">
                <a:latin typeface="Comic Sans MS" panose="030F0702030302020204" pitchFamily="66" charset="0"/>
                <a:cs typeface="Arial Greek" panose="020B0604020202020204" pitchFamily="34" charset="0"/>
              </a:rPr>
              <a:t>Καλές Τέχνες </a:t>
            </a:r>
          </a:p>
          <a:p>
            <a:r>
              <a:rPr lang="el-GR" sz="2100" dirty="0">
                <a:latin typeface="Comic Sans MS" panose="030F0702030302020204" pitchFamily="66" charset="0"/>
                <a:cs typeface="Arial Greek" panose="020B0604020202020204" pitchFamily="34" charset="0"/>
              </a:rPr>
              <a:t>Διακόσμηση Εσωτερικών Χώρων </a:t>
            </a:r>
          </a:p>
          <a:p>
            <a:r>
              <a:rPr lang="el-GR" sz="2100" dirty="0">
                <a:latin typeface="Comic Sans MS" panose="030F0702030302020204" pitchFamily="66" charset="0"/>
                <a:cs typeface="Arial Greek" panose="020B0604020202020204" pitchFamily="34" charset="0"/>
              </a:rPr>
              <a:t>Σχεδίαση Ενδυμάτων </a:t>
            </a:r>
          </a:p>
          <a:p>
            <a:r>
              <a:rPr lang="el-GR" sz="2100" dirty="0">
                <a:latin typeface="Comic Sans MS" panose="030F0702030302020204" pitchFamily="66" charset="0"/>
                <a:cs typeface="Arial Greek" panose="020B0604020202020204" pitchFamily="34" charset="0"/>
              </a:rPr>
              <a:t>Σπουδές Κινηματογράφου </a:t>
            </a:r>
          </a:p>
          <a:p>
            <a:r>
              <a:rPr lang="el-GR" sz="2100" dirty="0">
                <a:latin typeface="Comic Sans MS" panose="030F0702030302020204" pitchFamily="66" charset="0"/>
                <a:cs typeface="Arial Greek" panose="020B0604020202020204" pitchFamily="34" charset="0"/>
              </a:rPr>
              <a:t>Σπουδές ήχου και Εικόνας</a:t>
            </a:r>
          </a:p>
          <a:p>
            <a:endParaRPr lang="el-GR" dirty="0"/>
          </a:p>
        </p:txBody>
      </p:sp>
    </p:spTree>
    <p:extLst>
      <p:ext uri="{BB962C8B-B14F-4D97-AF65-F5344CB8AC3E}">
        <p14:creationId xmlns:p14="http://schemas.microsoft.com/office/powerpoint/2010/main" val="23030594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066800"/>
            <a:ext cx="7620000" cy="4933016"/>
          </a:xfrm>
        </p:spPr>
        <p:txBody>
          <a:bodyPr/>
          <a:lstStyle/>
          <a:p>
            <a:r>
              <a:rPr lang="el-GR" sz="2000" dirty="0">
                <a:latin typeface="Comic Sans MS" panose="030F0702030302020204" pitchFamily="66" charset="0"/>
                <a:cs typeface="Arial Greek" panose="020B0604020202020204" pitchFamily="34" charset="0"/>
              </a:rPr>
              <a:t>Σχολές Μάρκετινγκ και Γραφικών Τεχνών </a:t>
            </a:r>
          </a:p>
          <a:p>
            <a:r>
              <a:rPr lang="el-GR" sz="2000" dirty="0">
                <a:latin typeface="Comic Sans MS" panose="030F0702030302020204" pitchFamily="66" charset="0"/>
                <a:cs typeface="Arial Greek" panose="020B0604020202020204" pitchFamily="34" charset="0"/>
              </a:rPr>
              <a:t>Δημοσιογραφία</a:t>
            </a:r>
          </a:p>
          <a:p>
            <a:r>
              <a:rPr lang="el-GR" sz="2000" dirty="0">
                <a:latin typeface="Comic Sans MS" panose="030F0702030302020204" pitchFamily="66" charset="0"/>
                <a:cs typeface="Arial Greek" panose="020B0604020202020204" pitchFamily="34" charset="0"/>
              </a:rPr>
              <a:t>Πολιτικές Επιστήμες</a:t>
            </a:r>
          </a:p>
          <a:p>
            <a:r>
              <a:rPr lang="el-GR" sz="2000" dirty="0" err="1">
                <a:latin typeface="Comic Sans MS" panose="030F0702030302020204" pitchFamily="66" charset="0"/>
                <a:cs typeface="Arial Greek" panose="020B0604020202020204" pitchFamily="34" charset="0"/>
              </a:rPr>
              <a:t>Λογοθεραπεία</a:t>
            </a:r>
            <a:endParaRPr lang="el-GR" sz="2000" dirty="0">
              <a:latin typeface="Comic Sans MS" panose="030F0702030302020204" pitchFamily="66" charset="0"/>
              <a:cs typeface="Arial Greek" panose="020B0604020202020204" pitchFamily="34" charset="0"/>
            </a:endParaRPr>
          </a:p>
          <a:p>
            <a:r>
              <a:rPr lang="el-GR" sz="2000" dirty="0">
                <a:latin typeface="Comic Sans MS" panose="030F0702030302020204" pitchFamily="66" charset="0"/>
                <a:cs typeface="Arial Greek" panose="020B0604020202020204" pitchFamily="34" charset="0"/>
              </a:rPr>
              <a:t>Σχολές </a:t>
            </a:r>
            <a:r>
              <a:rPr lang="el-CY" sz="2000" dirty="0">
                <a:latin typeface="Comic Sans MS" panose="030F0702030302020204" pitchFamily="66" charset="0"/>
                <a:cs typeface="Arial Greek" panose="020B0604020202020204" pitchFamily="34" charset="0"/>
              </a:rPr>
              <a:t>Μόνιμων </a:t>
            </a:r>
            <a:r>
              <a:rPr lang="el-GR" sz="2000" dirty="0">
                <a:latin typeface="Comic Sans MS" panose="030F0702030302020204" pitchFamily="66" charset="0"/>
                <a:cs typeface="Arial Greek" panose="020B0604020202020204" pitchFamily="34" charset="0"/>
              </a:rPr>
              <a:t>Υπαξιωματικών</a:t>
            </a:r>
          </a:p>
          <a:p>
            <a:endParaRPr lang="el-GR" dirty="0">
              <a:latin typeface="Comic Sans MS" panose="030F0702030302020204" pitchFamily="66" charset="0"/>
            </a:endParaRPr>
          </a:p>
        </p:txBody>
      </p:sp>
    </p:spTree>
    <p:extLst>
      <p:ext uri="{BB962C8B-B14F-4D97-AF65-F5344CB8AC3E}">
        <p14:creationId xmlns:p14="http://schemas.microsoft.com/office/powerpoint/2010/main" val="38120175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normAutofit fontScale="90000"/>
          </a:bodyPr>
          <a:lstStyle/>
          <a:p>
            <a:pPr>
              <a:defRPr/>
            </a:pPr>
            <a:br>
              <a:rPr lang="el-GR" sz="4000" dirty="0">
                <a:effectLst>
                  <a:outerShdw blurRad="38100" dist="38100" dir="2700000" algn="tl">
                    <a:srgbClr val="C0C0C0"/>
                  </a:outerShdw>
                </a:effectLst>
              </a:rPr>
            </a:br>
            <a:br>
              <a:rPr lang="el-GR" sz="4000" dirty="0">
                <a:effectLst>
                  <a:outerShdw blurRad="38100" dist="38100" dir="2700000" algn="tl">
                    <a:srgbClr val="C0C0C0"/>
                  </a:outerShdw>
                </a:effectLst>
              </a:rPr>
            </a:br>
            <a:br>
              <a:rPr lang="el-GR" sz="4000" dirty="0">
                <a:effectLst>
                  <a:outerShdw blurRad="38100" dist="38100" dir="2700000" algn="tl">
                    <a:srgbClr val="C0C0C0"/>
                  </a:outerShdw>
                </a:effectLst>
              </a:rPr>
            </a:br>
            <a:br>
              <a:rPr lang="el-GR" sz="4000" dirty="0">
                <a:effectLst>
                  <a:outerShdw blurRad="38100" dist="38100" dir="2700000" algn="tl">
                    <a:srgbClr val="C0C0C0"/>
                  </a:outerShdw>
                </a:effectLst>
              </a:rPr>
            </a:br>
            <a:br>
              <a:rPr lang="el-GR" sz="4000" dirty="0">
                <a:effectLst>
                  <a:outerShdw blurRad="38100" dist="38100" dir="2700000" algn="tl">
                    <a:srgbClr val="C0C0C0"/>
                  </a:outerShdw>
                </a:effectLst>
              </a:rPr>
            </a:br>
            <a:br>
              <a:rPr lang="el-GR" sz="4000" dirty="0">
                <a:effectLst>
                  <a:outerShdw blurRad="38100" dist="38100" dir="2700000" algn="tl">
                    <a:srgbClr val="C0C0C0"/>
                  </a:outerShdw>
                </a:effectLst>
              </a:rPr>
            </a:br>
            <a:br>
              <a:rPr lang="el-GR" sz="4000" dirty="0">
                <a:effectLst>
                  <a:outerShdw blurRad="38100" dist="38100" dir="2700000" algn="tl">
                    <a:srgbClr val="C0C0C0"/>
                  </a:outerShdw>
                </a:effectLst>
              </a:rPr>
            </a:br>
            <a:br>
              <a:rPr lang="el-GR" sz="4000" dirty="0">
                <a:effectLst>
                  <a:outerShdw blurRad="38100" dist="38100" dir="2700000" algn="tl">
                    <a:srgbClr val="C0C0C0"/>
                  </a:outerShdw>
                </a:effectLst>
              </a:rPr>
            </a:br>
            <a:br>
              <a:rPr lang="el-GR" sz="3800" dirty="0">
                <a:effectLst>
                  <a:outerShdw blurRad="38100" dist="38100" dir="2700000" algn="tl">
                    <a:srgbClr val="C0C0C0"/>
                  </a:outerShdw>
                </a:effectLst>
              </a:rPr>
            </a:br>
            <a:br>
              <a:rPr lang="el-GR" sz="3800" dirty="0">
                <a:effectLst>
                  <a:outerShdw blurRad="38100" dist="38100" dir="2700000" algn="tl">
                    <a:srgbClr val="C0C0C0"/>
                  </a:outerShdw>
                </a:effectLst>
              </a:rPr>
            </a:br>
            <a:br>
              <a:rPr lang="el-GR" sz="3800" dirty="0">
                <a:effectLst>
                  <a:outerShdw blurRad="38100" dist="38100" dir="2700000" algn="tl">
                    <a:srgbClr val="C0C0C0"/>
                  </a:outerShdw>
                </a:effectLst>
              </a:rPr>
            </a:br>
            <a:br>
              <a:rPr lang="el-GR" sz="3800" dirty="0">
                <a:effectLst>
                  <a:outerShdw blurRad="38100" dist="38100" dir="2700000" algn="tl">
                    <a:srgbClr val="C0C0C0"/>
                  </a:outerShdw>
                </a:effectLst>
              </a:rPr>
            </a:br>
            <a:br>
              <a:rPr lang="el-GR" sz="3800" dirty="0">
                <a:effectLst>
                  <a:outerShdw blurRad="38100" dist="38100" dir="2700000" algn="tl">
                    <a:srgbClr val="C0C0C0"/>
                  </a:outerShdw>
                </a:effectLst>
              </a:rPr>
            </a:br>
            <a:br>
              <a:rPr lang="el-GR" sz="3800" dirty="0">
                <a:effectLst>
                  <a:outerShdw blurRad="38100" dist="38100" dir="2700000" algn="tl">
                    <a:srgbClr val="C0C0C0"/>
                  </a:outerShdw>
                </a:effectLst>
              </a:rPr>
            </a:br>
            <a:br>
              <a:rPr lang="el-GR" sz="3800" dirty="0">
                <a:effectLst>
                  <a:outerShdw blurRad="38100" dist="38100" dir="2700000" algn="tl">
                    <a:srgbClr val="C0C0C0"/>
                  </a:outerShdw>
                </a:effectLst>
              </a:rPr>
            </a:br>
            <a:br>
              <a:rPr lang="el-GR" sz="3800" dirty="0">
                <a:effectLst>
                  <a:outerShdw blurRad="38100" dist="38100" dir="2700000" algn="tl">
                    <a:srgbClr val="C0C0C0"/>
                  </a:outerShdw>
                </a:effectLst>
              </a:rPr>
            </a:br>
            <a:br>
              <a:rPr lang="el-GR" sz="3300" dirty="0">
                <a:effectLst>
                  <a:outerShdw blurRad="38100" dist="38100" dir="2700000" algn="tl">
                    <a:srgbClr val="C0C0C0"/>
                  </a:outerShdw>
                </a:effectLst>
              </a:rPr>
            </a:br>
            <a:endParaRPr lang="el-GR" sz="3300" dirty="0">
              <a:effectLst>
                <a:outerShdw blurRad="38100" dist="38100" dir="2700000" algn="tl">
                  <a:srgbClr val="C0C0C0"/>
                </a:outerShdw>
              </a:effectLst>
            </a:endParaRPr>
          </a:p>
        </p:txBody>
      </p:sp>
      <p:sp>
        <p:nvSpPr>
          <p:cNvPr id="2" name="Content Placeholder 1"/>
          <p:cNvSpPr>
            <a:spLocks noGrp="1"/>
          </p:cNvSpPr>
          <p:nvPr>
            <p:ph idx="1"/>
          </p:nvPr>
        </p:nvSpPr>
        <p:spPr>
          <a:xfrm>
            <a:off x="685800" y="0"/>
            <a:ext cx="8359080" cy="6858000"/>
          </a:xfrm>
        </p:spPr>
        <p:txBody>
          <a:bodyPr>
            <a:normAutofit/>
          </a:bodyPr>
          <a:lstStyle/>
          <a:p>
            <a:pPr marL="0" indent="0" algn="ctr">
              <a:buNone/>
            </a:pPr>
            <a:r>
              <a:rPr lang="el-GR" dirty="0">
                <a:effectLst>
                  <a:outerShdw blurRad="38100" dist="38100" dir="2700000" algn="tl">
                    <a:srgbClr val="C0C0C0"/>
                  </a:outerShdw>
                </a:effectLst>
                <a:latin typeface="Comic Sans MS" panose="030F0702030302020204" pitchFamily="66" charset="0"/>
                <a:cs typeface="Times New Roman" panose="02020603050405020304" pitchFamily="18" charset="0"/>
              </a:rPr>
              <a:t>    </a:t>
            </a:r>
            <a:r>
              <a:rPr lang="el-GR" b="1" u="sng" dirty="0">
                <a:solidFill>
                  <a:srgbClr val="0070C0"/>
                </a:solidFill>
                <a:latin typeface="Comic Sans MS" panose="030F0702030302020204" pitchFamily="66" charset="0"/>
                <a:cs typeface="Arial Greek" panose="020B0604020202020204" pitchFamily="34" charset="0"/>
              </a:rPr>
              <a:t>Πλαίσια  Πρόσβασης</a:t>
            </a:r>
            <a:endParaRPr lang="en-US" b="1" u="sng" dirty="0">
              <a:solidFill>
                <a:srgbClr val="0070C0"/>
              </a:solidFill>
              <a:latin typeface="Comic Sans MS" panose="030F0702030302020204" pitchFamily="66" charset="0"/>
              <a:cs typeface="Arial Greek" panose="020B0604020202020204" pitchFamily="34" charset="0"/>
            </a:endParaRPr>
          </a:p>
          <a:p>
            <a:pPr marL="0" indent="0">
              <a:buNone/>
            </a:pPr>
            <a:endParaRPr lang="el-GR" sz="3200" dirty="0">
              <a:latin typeface="Comic Sans MS" panose="030F0702030302020204" pitchFamily="66" charset="0"/>
              <a:cs typeface="Times New Roman" panose="02020603050405020304" pitchFamily="18" charset="0"/>
            </a:endParaRPr>
          </a:p>
          <a:p>
            <a:pPr marL="0" indent="0">
              <a:buNone/>
            </a:pPr>
            <a:r>
              <a:rPr lang="el-GR" sz="2200" dirty="0">
                <a:latin typeface="Comic Sans MS" panose="030F0702030302020204" pitchFamily="66" charset="0"/>
                <a:cs typeface="Arial Greek" panose="020B0604020202020204" pitchFamily="34" charset="0"/>
              </a:rPr>
              <a:t>Κυπριακό Σύστημα για την Πρόσβαση σε Τμήματα/Σχολές ενταγμένα σε 4 Επιστημονικά Πεδία της Δημόσιας Τριτοβάθμιας Εκπαίδευσης Κύπρου και Ελλάδας</a:t>
            </a:r>
            <a:endParaRPr lang="en-GB" sz="2200" dirty="0">
              <a:latin typeface="Comic Sans MS" panose="030F0702030302020204" pitchFamily="66" charset="0"/>
              <a:cs typeface="Arial Greek" panose="020B0604020202020204" pitchFamily="34" charset="0"/>
            </a:endParaRPr>
          </a:p>
          <a:p>
            <a:pPr marL="0" indent="0">
              <a:buNone/>
            </a:pPr>
            <a:endParaRPr lang="el-GR" sz="2200" dirty="0">
              <a:latin typeface="Comic Sans MS" panose="030F0702030302020204" pitchFamily="66" charset="0"/>
              <a:cs typeface="Arial Greek" panose="020B0604020202020204" pitchFamily="34" charset="0"/>
            </a:endParaRPr>
          </a:p>
          <a:p>
            <a:pPr marL="0" indent="0">
              <a:buNone/>
            </a:pPr>
            <a:r>
              <a:rPr lang="el-GR" sz="2200" b="1" dirty="0">
                <a:solidFill>
                  <a:schemeClr val="accent1">
                    <a:lumMod val="75000"/>
                  </a:schemeClr>
                </a:solidFill>
                <a:latin typeface="Comic Sans MS" panose="030F0702030302020204" pitchFamily="66" charset="0"/>
                <a:cs typeface="Arial Greek" panose="020B0604020202020204" pitchFamily="34" charset="0"/>
              </a:rPr>
              <a:t>Κατηγορίες μαθημάτων</a:t>
            </a:r>
            <a:r>
              <a:rPr lang="en-US" sz="2200" b="1" dirty="0">
                <a:solidFill>
                  <a:schemeClr val="accent1">
                    <a:lumMod val="75000"/>
                  </a:schemeClr>
                </a:solidFill>
                <a:latin typeface="Comic Sans MS" panose="030F0702030302020204" pitchFamily="66" charset="0"/>
                <a:cs typeface="Arial Greek" panose="020B0604020202020204" pitchFamily="34" charset="0"/>
              </a:rPr>
              <a:t> </a:t>
            </a:r>
            <a:r>
              <a:rPr lang="el-GR" sz="2200" b="1" dirty="0">
                <a:solidFill>
                  <a:schemeClr val="accent1">
                    <a:lumMod val="75000"/>
                  </a:schemeClr>
                </a:solidFill>
                <a:latin typeface="Comic Sans MS" panose="030F0702030302020204" pitchFamily="66" charset="0"/>
                <a:cs typeface="Arial Greek" panose="020B0604020202020204" pitchFamily="34" charset="0"/>
              </a:rPr>
              <a:t>Πρόσβασης:   </a:t>
            </a:r>
            <a:br>
              <a:rPr lang="el-GR" sz="2200" i="1" dirty="0">
                <a:solidFill>
                  <a:srgbClr val="7030A0"/>
                </a:solidFill>
                <a:latin typeface="Comic Sans MS" panose="030F0702030302020204" pitchFamily="66" charset="0"/>
                <a:cs typeface="Arial Greek" panose="020B0604020202020204" pitchFamily="34" charset="0"/>
              </a:rPr>
            </a:br>
            <a:endParaRPr lang="en-GB" sz="2200" i="1" dirty="0">
              <a:solidFill>
                <a:srgbClr val="7030A0"/>
              </a:solidFill>
              <a:latin typeface="Comic Sans MS" panose="030F0702030302020204" pitchFamily="66" charset="0"/>
              <a:cs typeface="Arial Greek" panose="020B0604020202020204" pitchFamily="34" charset="0"/>
            </a:endParaRPr>
          </a:p>
          <a:p>
            <a:pPr>
              <a:buFont typeface="Wingdings" panose="05000000000000000000" pitchFamily="2" charset="2"/>
              <a:buChar char="Ø"/>
            </a:pPr>
            <a:r>
              <a:rPr lang="el-GR" sz="2200" dirty="0">
                <a:latin typeface="Comic Sans MS" panose="030F0702030302020204" pitchFamily="66" charset="0"/>
                <a:cs typeface="Arial Greek" panose="020B0604020202020204" pitchFamily="34" charset="0"/>
              </a:rPr>
              <a:t>Υποχρεωτικά</a:t>
            </a:r>
            <a:r>
              <a:rPr lang="en-GB" sz="2200" dirty="0">
                <a:latin typeface="Comic Sans MS" panose="030F0702030302020204" pitchFamily="66" charset="0"/>
                <a:cs typeface="Arial Greek" panose="020B0604020202020204" pitchFamily="34" charset="0"/>
              </a:rPr>
              <a:t> </a:t>
            </a:r>
            <a:r>
              <a:rPr lang="el-CY" sz="2200" dirty="0">
                <a:latin typeface="Comic Sans MS" panose="030F0702030302020204" pitchFamily="66" charset="0"/>
                <a:cs typeface="Arial Greek" panose="020B0604020202020204" pitchFamily="34" charset="0"/>
              </a:rPr>
              <a:t>Μαθήματα</a:t>
            </a:r>
            <a:endParaRPr lang="en-GB" sz="2200" dirty="0">
              <a:latin typeface="Comic Sans MS" panose="030F0702030302020204" pitchFamily="66" charset="0"/>
              <a:cs typeface="Arial Greek" panose="020B0604020202020204" pitchFamily="34" charset="0"/>
            </a:endParaRPr>
          </a:p>
          <a:p>
            <a:pPr>
              <a:buFont typeface="Wingdings" panose="05000000000000000000" pitchFamily="2" charset="2"/>
              <a:buChar char="Ø"/>
            </a:pPr>
            <a:r>
              <a:rPr lang="el-GR" sz="2200" dirty="0">
                <a:latin typeface="Comic Sans MS" panose="030F0702030302020204" pitchFamily="66" charset="0"/>
                <a:cs typeface="Arial Greek" panose="020B0604020202020204" pitchFamily="34" charset="0"/>
              </a:rPr>
              <a:t>Επιλεγόμενα</a:t>
            </a:r>
            <a:r>
              <a:rPr lang="el-CY" sz="2200" dirty="0">
                <a:latin typeface="Comic Sans MS" panose="030F0702030302020204" pitchFamily="66" charset="0"/>
                <a:cs typeface="Arial Greek" panose="020B0604020202020204" pitchFamily="34" charset="0"/>
              </a:rPr>
              <a:t> Μαθήματα</a:t>
            </a:r>
            <a:endParaRPr lang="el-GR" sz="2200" dirty="0">
              <a:latin typeface="Comic Sans MS" panose="030F0702030302020204" pitchFamily="66" charset="0"/>
              <a:cs typeface="Arial Greek" panose="020B0604020202020204" pitchFamily="34" charset="0"/>
            </a:endParaRPr>
          </a:p>
          <a:p>
            <a:pPr marL="0" indent="0">
              <a:buNone/>
            </a:pPr>
            <a:br>
              <a:rPr lang="el-GR" sz="2200" dirty="0">
                <a:solidFill>
                  <a:srgbClr val="FFFF00"/>
                </a:solidFill>
                <a:effectLst>
                  <a:outerShdw blurRad="38100" dist="38100" dir="2700000" algn="tl">
                    <a:srgbClr val="C0C0C0"/>
                  </a:outerShdw>
                </a:effectLst>
                <a:latin typeface="Comic Sans MS" panose="030F0702030302020204" pitchFamily="66" charset="0"/>
                <a:cs typeface="Times New Roman" panose="02020603050405020304" pitchFamily="18" charset="0"/>
              </a:rPr>
            </a:br>
            <a:endParaRPr lang="en-GB" sz="2200" dirty="0">
              <a:solidFill>
                <a:srgbClr val="FFFF00"/>
              </a:solidFill>
              <a:latin typeface="Comic Sans MS" panose="030F0702030302020204" pitchFamily="66"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pic>
        <p:nvPicPr>
          <p:cNvPr id="7" name="Picture 6"/>
          <p:cNvPicPr>
            <a:picLocks noChangeAspect="1"/>
          </p:cNvPicPr>
          <p:nvPr/>
        </p:nvPicPr>
        <p:blipFill>
          <a:blip r:embed="rId2"/>
          <a:stretch>
            <a:fillRect/>
          </a:stretch>
        </p:blipFill>
        <p:spPr>
          <a:xfrm>
            <a:off x="914400" y="457201"/>
            <a:ext cx="8034726" cy="5791199"/>
          </a:xfrm>
          <a:prstGeom prst="rect">
            <a:avLst/>
          </a:prstGeom>
        </p:spPr>
      </p:pic>
      <p:sp>
        <p:nvSpPr>
          <p:cNvPr id="9" name="TextBox 8"/>
          <p:cNvSpPr txBox="1"/>
          <p:nvPr/>
        </p:nvSpPr>
        <p:spPr>
          <a:xfrm>
            <a:off x="6629400" y="1371600"/>
            <a:ext cx="1532467"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l-GR" dirty="0"/>
              <a:t>4 ΜΑΘΗΜΑΤΑ</a:t>
            </a:r>
          </a:p>
        </p:txBody>
      </p:sp>
    </p:spTree>
    <p:extLst>
      <p:ext uri="{BB962C8B-B14F-4D97-AF65-F5344CB8AC3E}">
        <p14:creationId xmlns:p14="http://schemas.microsoft.com/office/powerpoint/2010/main" val="10901477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55</a:t>
            </a:fld>
            <a:endParaRPr lang="en-US"/>
          </a:p>
        </p:txBody>
      </p:sp>
      <p:pic>
        <p:nvPicPr>
          <p:cNvPr id="6" name="Picture 5"/>
          <p:cNvPicPr>
            <a:picLocks noChangeAspect="1"/>
          </p:cNvPicPr>
          <p:nvPr/>
        </p:nvPicPr>
        <p:blipFill>
          <a:blip r:embed="rId2"/>
          <a:stretch>
            <a:fillRect/>
          </a:stretch>
        </p:blipFill>
        <p:spPr>
          <a:xfrm>
            <a:off x="16932" y="-16933"/>
            <a:ext cx="6536267" cy="5965659"/>
          </a:xfrm>
          <a:prstGeom prst="rect">
            <a:avLst/>
          </a:prstGeom>
        </p:spPr>
      </p:pic>
      <p:pic>
        <p:nvPicPr>
          <p:cNvPr id="7" name="Picture 6"/>
          <p:cNvPicPr>
            <a:picLocks noChangeAspect="1"/>
          </p:cNvPicPr>
          <p:nvPr/>
        </p:nvPicPr>
        <p:blipFill>
          <a:blip r:embed="rId3"/>
          <a:stretch>
            <a:fillRect/>
          </a:stretch>
        </p:blipFill>
        <p:spPr>
          <a:xfrm>
            <a:off x="3581400" y="2696493"/>
            <a:ext cx="5366004" cy="4107366"/>
          </a:xfrm>
          <a:prstGeom prst="rect">
            <a:avLst/>
          </a:prstGeom>
        </p:spPr>
      </p:pic>
    </p:spTree>
    <p:extLst>
      <p:ext uri="{BB962C8B-B14F-4D97-AF65-F5344CB8AC3E}">
        <p14:creationId xmlns:p14="http://schemas.microsoft.com/office/powerpoint/2010/main" val="33249711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4" name="Title 2"/>
          <p:cNvSpPr>
            <a:spLocks noGrp="1"/>
          </p:cNvSpPr>
          <p:nvPr>
            <p:ph type="title"/>
          </p:nvPr>
        </p:nvSpPr>
        <p:spPr>
          <a:xfrm>
            <a:off x="931333" y="160776"/>
            <a:ext cx="7772400" cy="922337"/>
          </a:xfrm>
        </p:spPr>
        <p:txBody>
          <a:bodyPr>
            <a:normAutofit/>
          </a:bodyPr>
          <a:lstStyle/>
          <a:p>
            <a:r>
              <a:rPr lang="el-GR" altLang="en-US" sz="2400" b="1" u="sng" dirty="0">
                <a:latin typeface="Comic Sans MS" panose="030F0702030302020204" pitchFamily="66" charset="0"/>
                <a:ea typeface="Arial Unicode MS" panose="020B0604020202020204" pitchFamily="34" charset="-128"/>
                <a:cs typeface="Arial Greek" panose="020B0604020202020204" pitchFamily="34" charset="0"/>
              </a:rPr>
              <a:t>Α</a:t>
            </a:r>
            <a:r>
              <a:rPr lang="en-US" altLang="en-US" sz="2400" b="1" u="sng" dirty="0">
                <a:latin typeface="Comic Sans MS" panose="030F0702030302020204" pitchFamily="66" charset="0"/>
                <a:ea typeface="Arial Unicode MS" panose="020B0604020202020204" pitchFamily="34" charset="-128"/>
                <a:cs typeface="Arial Greek" panose="020B0604020202020204" pitchFamily="34" charset="0"/>
              </a:rPr>
              <a:t>’ </a:t>
            </a:r>
            <a:r>
              <a:rPr lang="el-GR" altLang="en-US" sz="2400" b="1" u="sng" dirty="0">
                <a:latin typeface="Comic Sans MS" panose="030F0702030302020204" pitchFamily="66" charset="0"/>
                <a:ea typeface="Arial Unicode MS" panose="020B0604020202020204" pitchFamily="34" charset="-128"/>
                <a:cs typeface="Arial Greek" panose="020B0604020202020204" pitchFamily="34" charset="0"/>
              </a:rPr>
              <a:t>Λυκείου - Ομάδες Μαθημάτων Προσανατολισμού</a:t>
            </a:r>
            <a:r>
              <a:rPr lang="en-GB" altLang="en-US" sz="2400" b="1" u="sng" dirty="0">
                <a:latin typeface="Comic Sans MS" panose="030F0702030302020204" pitchFamily="66" charset="0"/>
                <a:ea typeface="Arial Unicode MS" panose="020B0604020202020204" pitchFamily="34" charset="-128"/>
                <a:cs typeface="Arial Greek" panose="020B0604020202020204" pitchFamily="34" charset="0"/>
              </a:rPr>
              <a:t>   (O.M.</a:t>
            </a:r>
            <a:r>
              <a:rPr lang="el-GR" altLang="en-US" sz="2400" b="1" u="sng" dirty="0">
                <a:latin typeface="Comic Sans MS" panose="030F0702030302020204" pitchFamily="66" charset="0"/>
                <a:ea typeface="Arial Unicode MS" panose="020B0604020202020204" pitchFamily="34" charset="-128"/>
                <a:cs typeface="Arial Greek" panose="020B0604020202020204" pitchFamily="34" charset="0"/>
              </a:rPr>
              <a:t>Π.</a:t>
            </a:r>
            <a:r>
              <a:rPr lang="en-GB" altLang="en-US" sz="2400" b="1" u="sng" dirty="0">
                <a:latin typeface="Comic Sans MS" panose="030F0702030302020204" pitchFamily="66" charset="0"/>
                <a:ea typeface="Arial Unicode MS" panose="020B0604020202020204" pitchFamily="34" charset="-128"/>
                <a:cs typeface="Arial Greek" panose="020B0604020202020204" pitchFamily="34" charset="0"/>
              </a:rPr>
              <a:t>)</a:t>
            </a:r>
            <a:endParaRPr lang="el-GR" altLang="en-US" sz="2400" b="1" u="sng" dirty="0">
              <a:latin typeface="Comic Sans MS" panose="030F0702030302020204" pitchFamily="66" charset="0"/>
              <a:ea typeface="Arial Unicode MS" panose="020B0604020202020204" pitchFamily="34" charset="-128"/>
              <a:cs typeface="Arial Greek" panose="020B0604020202020204" pitchFamily="34" charset="0"/>
            </a:endParaRPr>
          </a:p>
        </p:txBody>
      </p:sp>
      <p:graphicFrame>
        <p:nvGraphicFramePr>
          <p:cNvPr id="4" name="Content Placeholder 3"/>
          <p:cNvGraphicFramePr>
            <a:graphicFrameLocks noGrp="1"/>
          </p:cNvGraphicFramePr>
          <p:nvPr>
            <p:ph idx="1"/>
          </p:nvPr>
        </p:nvGraphicFramePr>
        <p:xfrm>
          <a:off x="931333" y="1024689"/>
          <a:ext cx="7772400" cy="563866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97891">
                  <a:extLst>
                    <a:ext uri="{9D8B030D-6E8A-4147-A177-3AD203B41FA5}">
                      <a16:colId xmlns:a16="http://schemas.microsoft.com/office/drawing/2014/main" val="20000"/>
                    </a:ext>
                  </a:extLst>
                </a:gridCol>
                <a:gridCol w="2788309">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844168">
                <a:tc>
                  <a:txBody>
                    <a:bodyPr/>
                    <a:lstStyle/>
                    <a:p>
                      <a:endParaRPr lang="el-GR" sz="1800" dirty="0">
                        <a:latin typeface="Comic Sans MS" panose="030F0702030302020204" pitchFamily="66" charset="0"/>
                        <a:cs typeface="Arial Greek" panose="020B0604020202020204" pitchFamily="34" charset="0"/>
                      </a:endParaRPr>
                    </a:p>
                  </a:txBody>
                  <a:tcPr marT="45709" marB="45709"/>
                </a:tc>
                <a:tc>
                  <a:txBody>
                    <a:bodyPr/>
                    <a:lstStyle/>
                    <a:p>
                      <a:r>
                        <a:rPr lang="el-GR" sz="2000" kern="1200" dirty="0">
                          <a:solidFill>
                            <a:schemeClr val="tx2"/>
                          </a:solidFill>
                          <a:latin typeface="Comic Sans MS" panose="030F0702030302020204" pitchFamily="66" charset="0"/>
                          <a:ea typeface="+mn-ea"/>
                          <a:cs typeface="Arial Greek" panose="020B0604020202020204" pitchFamily="34" charset="0"/>
                        </a:rPr>
                        <a:t>Ομάδα Μαθημάτων Προσανατολισμού  Α’ Λυκείου</a:t>
                      </a:r>
                    </a:p>
                  </a:txBody>
                  <a:tcPr marT="45709" marB="45709"/>
                </a:tc>
                <a:tc>
                  <a:txBody>
                    <a:bodyPr/>
                    <a:lstStyle/>
                    <a:p>
                      <a:r>
                        <a:rPr lang="el-GR" sz="2000" kern="1200" dirty="0">
                          <a:solidFill>
                            <a:schemeClr val="tx2"/>
                          </a:solidFill>
                          <a:latin typeface="Comic Sans MS" panose="030F0702030302020204" pitchFamily="66" charset="0"/>
                          <a:ea typeface="+mn-ea"/>
                          <a:cs typeface="Arial Greek" panose="020B0604020202020204" pitchFamily="34" charset="0"/>
                        </a:rPr>
                        <a:t>Κατευθύνσεις Β΄ και Γ΄ Λυκείου </a:t>
                      </a:r>
                    </a:p>
                  </a:txBody>
                  <a:tcPr marT="45709" marB="45709"/>
                </a:tc>
                <a:extLst>
                  <a:ext uri="{0D108BD9-81ED-4DB2-BD59-A6C34878D82A}">
                    <a16:rowId xmlns:a16="http://schemas.microsoft.com/office/drawing/2014/main" val="10000"/>
                  </a:ext>
                </a:extLst>
              </a:tr>
              <a:tr h="1148640">
                <a:tc>
                  <a:txBody>
                    <a:bodyPr/>
                    <a:lstStyle/>
                    <a:p>
                      <a:pPr marL="342900" indent="-342900">
                        <a:buNone/>
                      </a:pPr>
                      <a:r>
                        <a:rPr lang="el-GR" sz="1800" b="1" dirty="0">
                          <a:solidFill>
                            <a:schemeClr val="tx2">
                              <a:lumMod val="75000"/>
                            </a:schemeClr>
                          </a:solidFill>
                          <a:latin typeface="Comic Sans MS" panose="030F0702030302020204" pitchFamily="66" charset="0"/>
                          <a:cs typeface="Arial Greek" panose="020B0604020202020204" pitchFamily="34" charset="0"/>
                        </a:rPr>
                        <a:t>1</a:t>
                      </a:r>
                      <a:r>
                        <a:rPr lang="el-GR" sz="1800" b="1" baseline="30000" dirty="0">
                          <a:solidFill>
                            <a:schemeClr val="tx2">
                              <a:lumMod val="75000"/>
                            </a:schemeClr>
                          </a:solidFill>
                          <a:latin typeface="Comic Sans MS" panose="030F0702030302020204" pitchFamily="66" charset="0"/>
                          <a:cs typeface="Arial Greek" panose="020B0604020202020204" pitchFamily="34" charset="0"/>
                        </a:rPr>
                        <a:t>η</a:t>
                      </a:r>
                      <a:r>
                        <a:rPr lang="el-GR" sz="1800" b="1" dirty="0">
                          <a:solidFill>
                            <a:schemeClr val="tx2">
                              <a:lumMod val="75000"/>
                            </a:schemeClr>
                          </a:solidFill>
                          <a:latin typeface="Comic Sans MS" panose="030F0702030302020204" pitchFamily="66" charset="0"/>
                          <a:cs typeface="Arial Greek" panose="020B0604020202020204" pitchFamily="34" charset="0"/>
                        </a:rPr>
                        <a:t> ΟΜΠ</a:t>
                      </a:r>
                    </a:p>
                  </a:txBody>
                  <a:tcPr marT="45709" marB="45709"/>
                </a:tc>
                <a:tc>
                  <a:txBody>
                    <a:bodyPr/>
                    <a:lstStyle/>
                    <a:p>
                      <a:pPr marL="342900" indent="-342900">
                        <a:buAutoNum type="arabicPeriod"/>
                      </a:pPr>
                      <a:r>
                        <a:rPr lang="el-GR" sz="2000" kern="1200" dirty="0">
                          <a:solidFill>
                            <a:schemeClr val="tx2"/>
                          </a:solidFill>
                          <a:latin typeface="Comic Sans MS" panose="030F0702030302020204" pitchFamily="66" charset="0"/>
                          <a:ea typeface="+mn-ea"/>
                          <a:cs typeface="Arial Greek" panose="020B0604020202020204" pitchFamily="34" charset="0"/>
                        </a:rPr>
                        <a:t>Αρχαία Ελληνικά /Αρχαιογνωσία</a:t>
                      </a:r>
                    </a:p>
                    <a:p>
                      <a:pPr marL="342900" indent="-342900">
                        <a:buAutoNum type="arabicPeriod"/>
                      </a:pPr>
                      <a:r>
                        <a:rPr lang="el-GR" sz="2000" kern="1200" dirty="0">
                          <a:solidFill>
                            <a:schemeClr val="tx2"/>
                          </a:solidFill>
                          <a:latin typeface="Comic Sans MS" panose="030F0702030302020204" pitchFamily="66" charset="0"/>
                          <a:ea typeface="+mn-ea"/>
                          <a:cs typeface="Arial Greek" panose="020B0604020202020204" pitchFamily="34" charset="0"/>
                        </a:rPr>
                        <a:t>Ιστορία </a:t>
                      </a:r>
                    </a:p>
                    <a:p>
                      <a:pPr marL="342900" indent="-342900">
                        <a:buNone/>
                      </a:pPr>
                      <a:endParaRPr lang="el-GR" sz="2000" kern="1200" dirty="0">
                        <a:solidFill>
                          <a:schemeClr val="tx2"/>
                        </a:solidFill>
                        <a:latin typeface="Comic Sans MS" panose="030F0702030302020204" pitchFamily="66" charset="0"/>
                        <a:ea typeface="+mn-ea"/>
                        <a:cs typeface="Arial Greek" panose="020B0604020202020204" pitchFamily="34" charset="0"/>
                      </a:endParaRPr>
                    </a:p>
                  </a:txBody>
                  <a:tcPr marT="45709" marB="45709"/>
                </a:tc>
                <a:tc>
                  <a:txBody>
                    <a:bodyPr/>
                    <a:lstStyle/>
                    <a:p>
                      <a:pPr marL="342900" indent="-342900">
                        <a:buAutoNum type="arabicPeriod"/>
                      </a:pPr>
                      <a:r>
                        <a:rPr lang="el-GR" sz="2000" kern="1200" dirty="0">
                          <a:solidFill>
                            <a:schemeClr val="tx2"/>
                          </a:solidFill>
                          <a:latin typeface="Comic Sans MS" panose="030F0702030302020204" pitchFamily="66" charset="0"/>
                          <a:ea typeface="+mn-ea"/>
                          <a:cs typeface="Arial Greek" panose="020B0604020202020204" pitchFamily="34" charset="0"/>
                        </a:rPr>
                        <a:t>Κλασικών και Ανθρωπιστικών Σπουδών</a:t>
                      </a:r>
                    </a:p>
                    <a:p>
                      <a:pPr marL="342900" indent="-342900">
                        <a:buAutoNum type="arabicPeriod"/>
                      </a:pPr>
                      <a:r>
                        <a:rPr lang="el-GR" sz="2000" kern="1200" dirty="0">
                          <a:solidFill>
                            <a:schemeClr val="tx2"/>
                          </a:solidFill>
                          <a:latin typeface="Comic Sans MS" panose="030F0702030302020204" pitchFamily="66" charset="0"/>
                          <a:ea typeface="+mn-ea"/>
                          <a:cs typeface="Arial Greek" panose="020B0604020202020204" pitchFamily="34" charset="0"/>
                        </a:rPr>
                        <a:t>Ξένων Γλωσσών και Ευρωπαϊκών Σπουδών </a:t>
                      </a:r>
                    </a:p>
                  </a:txBody>
                  <a:tcPr marT="45709" marB="45709"/>
                </a:tc>
                <a:extLst>
                  <a:ext uri="{0D108BD9-81ED-4DB2-BD59-A6C34878D82A}">
                    <a16:rowId xmlns:a16="http://schemas.microsoft.com/office/drawing/2014/main" val="10001"/>
                  </a:ext>
                </a:extLst>
              </a:tr>
              <a:tr h="890460">
                <a:tc>
                  <a:txBody>
                    <a:bodyPr/>
                    <a:lstStyle/>
                    <a:p>
                      <a:pPr marL="342900" indent="-342900">
                        <a:buNone/>
                      </a:pPr>
                      <a:r>
                        <a:rPr lang="el-GR" sz="1800" b="1" dirty="0">
                          <a:solidFill>
                            <a:schemeClr val="tx2">
                              <a:lumMod val="75000"/>
                            </a:schemeClr>
                          </a:solidFill>
                          <a:latin typeface="Comic Sans MS" panose="030F0702030302020204" pitchFamily="66" charset="0"/>
                          <a:cs typeface="Arial Greek" panose="020B0604020202020204" pitchFamily="34" charset="0"/>
                        </a:rPr>
                        <a:t>2</a:t>
                      </a:r>
                      <a:r>
                        <a:rPr lang="el-GR" sz="1800" b="1" baseline="30000" dirty="0">
                          <a:solidFill>
                            <a:schemeClr val="tx2">
                              <a:lumMod val="75000"/>
                            </a:schemeClr>
                          </a:solidFill>
                          <a:latin typeface="Comic Sans MS" panose="030F0702030302020204" pitchFamily="66" charset="0"/>
                          <a:cs typeface="Arial Greek" panose="020B0604020202020204" pitchFamily="34" charset="0"/>
                        </a:rPr>
                        <a:t>η</a:t>
                      </a:r>
                      <a:r>
                        <a:rPr lang="el-GR" sz="1800" b="1" baseline="0" dirty="0">
                          <a:solidFill>
                            <a:schemeClr val="tx2">
                              <a:lumMod val="75000"/>
                            </a:schemeClr>
                          </a:solidFill>
                          <a:latin typeface="Comic Sans MS" panose="030F0702030302020204" pitchFamily="66" charset="0"/>
                          <a:cs typeface="Arial Greek" panose="020B0604020202020204" pitchFamily="34" charset="0"/>
                        </a:rPr>
                        <a:t> ΟΜΠ</a:t>
                      </a:r>
                      <a:endParaRPr lang="el-GR" sz="1800" b="1" dirty="0">
                        <a:solidFill>
                          <a:schemeClr val="tx2">
                            <a:lumMod val="75000"/>
                          </a:schemeClr>
                        </a:solidFill>
                        <a:latin typeface="Comic Sans MS" panose="030F0702030302020204" pitchFamily="66" charset="0"/>
                        <a:cs typeface="Arial Greek" panose="020B0604020202020204" pitchFamily="34" charset="0"/>
                      </a:endParaRPr>
                    </a:p>
                  </a:txBody>
                  <a:tcPr marT="45709" marB="45709"/>
                </a:tc>
                <a:tc>
                  <a:txBody>
                    <a:bodyPr/>
                    <a:lstStyle/>
                    <a:p>
                      <a:pPr marL="342900" indent="-342900">
                        <a:buAutoNum type="arabicPeriod"/>
                      </a:pPr>
                      <a:r>
                        <a:rPr lang="el-GR" sz="2000" kern="1200" dirty="0">
                          <a:solidFill>
                            <a:schemeClr val="tx2"/>
                          </a:solidFill>
                          <a:latin typeface="Comic Sans MS" panose="030F0702030302020204" pitchFamily="66" charset="0"/>
                          <a:ea typeface="+mn-ea"/>
                          <a:cs typeface="Arial Greek" panose="020B0604020202020204" pitchFamily="34" charset="0"/>
                        </a:rPr>
                        <a:t>Μαθηματικά</a:t>
                      </a:r>
                    </a:p>
                    <a:p>
                      <a:pPr marL="342900" indent="-342900">
                        <a:buAutoNum type="arabicPeriod"/>
                      </a:pPr>
                      <a:r>
                        <a:rPr lang="el-GR" sz="2000" kern="1200" dirty="0">
                          <a:solidFill>
                            <a:schemeClr val="tx2"/>
                          </a:solidFill>
                          <a:latin typeface="Comic Sans MS" panose="030F0702030302020204" pitchFamily="66" charset="0"/>
                          <a:ea typeface="+mn-ea"/>
                          <a:cs typeface="Arial Greek" panose="020B0604020202020204" pitchFamily="34" charset="0"/>
                        </a:rPr>
                        <a:t>Φυσική  </a:t>
                      </a:r>
                    </a:p>
                  </a:txBody>
                  <a:tcPr marT="45709" marB="45709"/>
                </a:tc>
                <a:tc>
                  <a:txBody>
                    <a:bodyPr/>
                    <a:lstStyle/>
                    <a:p>
                      <a:pPr marL="342900" indent="-342900">
                        <a:buNone/>
                      </a:pPr>
                      <a:r>
                        <a:rPr lang="el-GR" sz="2000" kern="1200" dirty="0">
                          <a:solidFill>
                            <a:schemeClr val="tx2"/>
                          </a:solidFill>
                          <a:latin typeface="Comic Sans MS" panose="030F0702030302020204" pitchFamily="66" charset="0"/>
                          <a:ea typeface="+mn-ea"/>
                          <a:cs typeface="Arial Greek" panose="020B0604020202020204" pitchFamily="34" charset="0"/>
                        </a:rPr>
                        <a:t>3. Θετικών Επιστημών - </a:t>
                      </a:r>
                      <a:r>
                        <a:rPr lang="el-GR" sz="2000" kern="1200" dirty="0" err="1">
                          <a:solidFill>
                            <a:schemeClr val="tx2"/>
                          </a:solidFill>
                          <a:latin typeface="Comic Sans MS" panose="030F0702030302020204" pitchFamily="66" charset="0"/>
                          <a:ea typeface="+mn-ea"/>
                          <a:cs typeface="Arial Greek" panose="020B0604020202020204" pitchFamily="34" charset="0"/>
                        </a:rPr>
                        <a:t>Βιοεπιστημών</a:t>
                      </a:r>
                      <a:r>
                        <a:rPr lang="el-GR" sz="2000" kern="1200" dirty="0">
                          <a:solidFill>
                            <a:schemeClr val="tx2"/>
                          </a:solidFill>
                          <a:latin typeface="Comic Sans MS" panose="030F0702030302020204" pitchFamily="66" charset="0"/>
                          <a:ea typeface="+mn-ea"/>
                          <a:cs typeface="Arial Greek" panose="020B0604020202020204" pitchFamily="34" charset="0"/>
                        </a:rPr>
                        <a:t> – Πληροφορικής - Τεχνολογίας </a:t>
                      </a:r>
                    </a:p>
                  </a:txBody>
                  <a:tcPr marT="45709" marB="45709"/>
                </a:tc>
                <a:extLst>
                  <a:ext uri="{0D108BD9-81ED-4DB2-BD59-A6C34878D82A}">
                    <a16:rowId xmlns:a16="http://schemas.microsoft.com/office/drawing/2014/main" val="10002"/>
                  </a:ext>
                </a:extLst>
              </a:tr>
              <a:tr h="618489">
                <a:tc>
                  <a:txBody>
                    <a:bodyPr/>
                    <a:lstStyle/>
                    <a:p>
                      <a:r>
                        <a:rPr lang="el-GR" sz="1800" b="1" dirty="0">
                          <a:solidFill>
                            <a:schemeClr val="tx2">
                              <a:lumMod val="75000"/>
                            </a:schemeClr>
                          </a:solidFill>
                          <a:latin typeface="Comic Sans MS" panose="030F0702030302020204" pitchFamily="66" charset="0"/>
                          <a:cs typeface="Arial Greek" panose="020B0604020202020204" pitchFamily="34" charset="0"/>
                        </a:rPr>
                        <a:t>3</a:t>
                      </a:r>
                      <a:r>
                        <a:rPr lang="el-GR" sz="1800" b="1" baseline="30000" dirty="0">
                          <a:solidFill>
                            <a:schemeClr val="tx2">
                              <a:lumMod val="75000"/>
                            </a:schemeClr>
                          </a:solidFill>
                          <a:latin typeface="Comic Sans MS" panose="030F0702030302020204" pitchFamily="66" charset="0"/>
                          <a:cs typeface="Arial Greek" panose="020B0604020202020204" pitchFamily="34" charset="0"/>
                        </a:rPr>
                        <a:t>η</a:t>
                      </a:r>
                      <a:r>
                        <a:rPr lang="el-GR" sz="1800" b="1" dirty="0">
                          <a:solidFill>
                            <a:schemeClr val="tx2">
                              <a:lumMod val="75000"/>
                            </a:schemeClr>
                          </a:solidFill>
                          <a:latin typeface="Comic Sans MS" panose="030F0702030302020204" pitchFamily="66" charset="0"/>
                          <a:cs typeface="Arial Greek" panose="020B0604020202020204" pitchFamily="34" charset="0"/>
                        </a:rPr>
                        <a:t> ΟΜΠ</a:t>
                      </a:r>
                    </a:p>
                  </a:txBody>
                  <a:tcPr marT="45709" marB="45709"/>
                </a:tc>
                <a:tc>
                  <a:txBody>
                    <a:bodyPr/>
                    <a:lstStyle/>
                    <a:p>
                      <a:pPr marL="342900" indent="-342900">
                        <a:buAutoNum type="arabicPeriod"/>
                      </a:pPr>
                      <a:r>
                        <a:rPr lang="el-GR" sz="2000" kern="1200" dirty="0">
                          <a:solidFill>
                            <a:schemeClr val="tx2"/>
                          </a:solidFill>
                          <a:latin typeface="Comic Sans MS" panose="030F0702030302020204" pitchFamily="66" charset="0"/>
                          <a:ea typeface="+mn-ea"/>
                          <a:cs typeface="Arial Greek" panose="020B0604020202020204" pitchFamily="34" charset="0"/>
                        </a:rPr>
                        <a:t>Μαθηματικά </a:t>
                      </a:r>
                    </a:p>
                    <a:p>
                      <a:pPr marL="342900" indent="-342900">
                        <a:buAutoNum type="arabicPeriod"/>
                      </a:pPr>
                      <a:r>
                        <a:rPr lang="el-GR" sz="2000" kern="1200" dirty="0">
                          <a:solidFill>
                            <a:schemeClr val="tx2"/>
                          </a:solidFill>
                          <a:latin typeface="Comic Sans MS" panose="030F0702030302020204" pitchFamily="66" charset="0"/>
                          <a:ea typeface="+mn-ea"/>
                          <a:cs typeface="Arial Greek" panose="020B0604020202020204" pitchFamily="34" charset="0"/>
                        </a:rPr>
                        <a:t>Οικονομικά </a:t>
                      </a:r>
                    </a:p>
                  </a:txBody>
                  <a:tcPr marT="45709" marB="45709"/>
                </a:tc>
                <a:tc>
                  <a:txBody>
                    <a:bodyPr/>
                    <a:lstStyle/>
                    <a:p>
                      <a:r>
                        <a:rPr lang="el-GR" sz="2000" kern="1200" dirty="0">
                          <a:solidFill>
                            <a:schemeClr val="tx2"/>
                          </a:solidFill>
                          <a:latin typeface="Comic Sans MS" panose="030F0702030302020204" pitchFamily="66" charset="0"/>
                          <a:ea typeface="+mn-ea"/>
                          <a:cs typeface="Arial Greek" panose="020B0604020202020204" pitchFamily="34" charset="0"/>
                        </a:rPr>
                        <a:t>4. Οικονομικών Επιστημών </a:t>
                      </a:r>
                    </a:p>
                  </a:txBody>
                  <a:tcPr marT="45709" marB="45709"/>
                </a:tc>
                <a:extLst>
                  <a:ext uri="{0D108BD9-81ED-4DB2-BD59-A6C34878D82A}">
                    <a16:rowId xmlns:a16="http://schemas.microsoft.com/office/drawing/2014/main" val="10003"/>
                  </a:ext>
                </a:extLst>
              </a:tr>
              <a:tr h="618489">
                <a:tc>
                  <a:txBody>
                    <a:bodyPr/>
                    <a:lstStyle/>
                    <a:p>
                      <a:r>
                        <a:rPr lang="el-GR" sz="1800" b="1" dirty="0">
                          <a:solidFill>
                            <a:schemeClr val="tx2">
                              <a:lumMod val="75000"/>
                            </a:schemeClr>
                          </a:solidFill>
                          <a:latin typeface="Comic Sans MS" panose="030F0702030302020204" pitchFamily="66" charset="0"/>
                          <a:cs typeface="Arial Greek" panose="020B0604020202020204" pitchFamily="34" charset="0"/>
                        </a:rPr>
                        <a:t>4</a:t>
                      </a:r>
                      <a:r>
                        <a:rPr lang="el-GR" sz="1800" b="1" baseline="30000" dirty="0">
                          <a:solidFill>
                            <a:schemeClr val="tx2">
                              <a:lumMod val="75000"/>
                            </a:schemeClr>
                          </a:solidFill>
                          <a:latin typeface="Comic Sans MS" panose="030F0702030302020204" pitchFamily="66" charset="0"/>
                          <a:cs typeface="Arial Greek" panose="020B0604020202020204" pitchFamily="34" charset="0"/>
                        </a:rPr>
                        <a:t>η</a:t>
                      </a:r>
                      <a:r>
                        <a:rPr lang="el-GR" sz="1800" b="1" dirty="0">
                          <a:solidFill>
                            <a:schemeClr val="tx2">
                              <a:lumMod val="75000"/>
                            </a:schemeClr>
                          </a:solidFill>
                          <a:latin typeface="Comic Sans MS" panose="030F0702030302020204" pitchFamily="66" charset="0"/>
                          <a:cs typeface="Arial Greek" panose="020B0604020202020204" pitchFamily="34" charset="0"/>
                        </a:rPr>
                        <a:t> ΟΜΠ</a:t>
                      </a:r>
                    </a:p>
                  </a:txBody>
                  <a:tcPr marT="45709" marB="45709"/>
                </a:tc>
                <a:tc>
                  <a:txBody>
                    <a:bodyPr/>
                    <a:lstStyle/>
                    <a:p>
                      <a:pPr marL="342900" indent="-342900">
                        <a:buAutoNum type="arabicPeriod"/>
                      </a:pPr>
                      <a:r>
                        <a:rPr lang="el-GR" sz="2000" kern="1200" dirty="0">
                          <a:solidFill>
                            <a:schemeClr val="tx2"/>
                          </a:solidFill>
                          <a:latin typeface="Comic Sans MS" panose="030F0702030302020204" pitchFamily="66" charset="0"/>
                          <a:ea typeface="+mn-ea"/>
                          <a:cs typeface="Arial Greek" panose="020B0604020202020204" pitchFamily="34" charset="0"/>
                        </a:rPr>
                        <a:t>Οικονομικά </a:t>
                      </a:r>
                    </a:p>
                    <a:p>
                      <a:pPr marL="342900" indent="-342900">
                        <a:buAutoNum type="arabicPeriod"/>
                      </a:pPr>
                      <a:r>
                        <a:rPr lang="el-GR" sz="2000" kern="1200" dirty="0">
                          <a:solidFill>
                            <a:schemeClr val="tx2"/>
                          </a:solidFill>
                          <a:latin typeface="Comic Sans MS" panose="030F0702030302020204" pitchFamily="66" charset="0"/>
                          <a:ea typeface="+mn-ea"/>
                          <a:cs typeface="Arial Greek" panose="020B0604020202020204" pitchFamily="34" charset="0"/>
                        </a:rPr>
                        <a:t>Αγγλικά </a:t>
                      </a:r>
                    </a:p>
                  </a:txBody>
                  <a:tcPr marT="45709" marB="45709"/>
                </a:tc>
                <a:tc>
                  <a:txBody>
                    <a:bodyPr/>
                    <a:lstStyle/>
                    <a:p>
                      <a:r>
                        <a:rPr lang="el-GR" sz="2000" kern="1200" dirty="0">
                          <a:solidFill>
                            <a:schemeClr val="tx2"/>
                          </a:solidFill>
                          <a:latin typeface="Comic Sans MS" panose="030F0702030302020204" pitchFamily="66" charset="0"/>
                          <a:ea typeface="+mn-ea"/>
                          <a:cs typeface="Arial Greek" panose="020B0604020202020204" pitchFamily="34" charset="0"/>
                        </a:rPr>
                        <a:t>5. Εμπορίου και Υπηρεσιών</a:t>
                      </a:r>
                    </a:p>
                  </a:txBody>
                  <a:tcPr marT="45709" marB="45709"/>
                </a:tc>
                <a:extLst>
                  <a:ext uri="{0D108BD9-81ED-4DB2-BD59-A6C34878D82A}">
                    <a16:rowId xmlns:a16="http://schemas.microsoft.com/office/drawing/2014/main" val="10004"/>
                  </a:ext>
                </a:extLst>
              </a:tr>
              <a:tr h="632431">
                <a:tc>
                  <a:txBody>
                    <a:bodyPr/>
                    <a:lstStyle/>
                    <a:p>
                      <a:r>
                        <a:rPr lang="el-GR" sz="1800" b="1" dirty="0">
                          <a:solidFill>
                            <a:schemeClr val="tx2">
                              <a:lumMod val="75000"/>
                            </a:schemeClr>
                          </a:solidFill>
                          <a:latin typeface="Comic Sans MS" panose="030F0702030302020204" pitchFamily="66" charset="0"/>
                          <a:cs typeface="Arial Greek" panose="020B0604020202020204" pitchFamily="34" charset="0"/>
                        </a:rPr>
                        <a:t>1</a:t>
                      </a:r>
                      <a:r>
                        <a:rPr lang="el-GR" sz="1800" b="1" baseline="30000" dirty="0">
                          <a:solidFill>
                            <a:schemeClr val="tx2">
                              <a:lumMod val="75000"/>
                            </a:schemeClr>
                          </a:solidFill>
                          <a:latin typeface="Comic Sans MS" panose="030F0702030302020204" pitchFamily="66" charset="0"/>
                          <a:cs typeface="Arial Greek" panose="020B0604020202020204" pitchFamily="34" charset="0"/>
                        </a:rPr>
                        <a:t>η</a:t>
                      </a:r>
                      <a:r>
                        <a:rPr lang="el-GR" sz="1800" b="1" dirty="0">
                          <a:solidFill>
                            <a:schemeClr val="tx2">
                              <a:lumMod val="75000"/>
                            </a:schemeClr>
                          </a:solidFill>
                          <a:latin typeface="Comic Sans MS" panose="030F0702030302020204" pitchFamily="66" charset="0"/>
                          <a:cs typeface="Arial Greek" panose="020B0604020202020204" pitchFamily="34" charset="0"/>
                        </a:rPr>
                        <a:t>, 2</a:t>
                      </a:r>
                      <a:r>
                        <a:rPr lang="el-GR" sz="1800" b="1" baseline="30000" dirty="0">
                          <a:solidFill>
                            <a:schemeClr val="tx2">
                              <a:lumMod val="75000"/>
                            </a:schemeClr>
                          </a:solidFill>
                          <a:latin typeface="Comic Sans MS" panose="030F0702030302020204" pitchFamily="66" charset="0"/>
                          <a:cs typeface="Arial Greek" panose="020B0604020202020204" pitchFamily="34" charset="0"/>
                        </a:rPr>
                        <a:t>η</a:t>
                      </a:r>
                      <a:r>
                        <a:rPr lang="el-GR" sz="1800" b="1" dirty="0">
                          <a:solidFill>
                            <a:schemeClr val="tx2">
                              <a:lumMod val="75000"/>
                            </a:schemeClr>
                          </a:solidFill>
                          <a:latin typeface="Comic Sans MS" panose="030F0702030302020204" pitchFamily="66" charset="0"/>
                          <a:cs typeface="Arial Greek" panose="020B0604020202020204" pitchFamily="34" charset="0"/>
                        </a:rPr>
                        <a:t>, 3</a:t>
                      </a:r>
                      <a:r>
                        <a:rPr lang="el-GR" sz="1800" b="1" baseline="30000" dirty="0">
                          <a:solidFill>
                            <a:schemeClr val="tx2">
                              <a:lumMod val="75000"/>
                            </a:schemeClr>
                          </a:solidFill>
                          <a:latin typeface="Comic Sans MS" panose="030F0702030302020204" pitchFamily="66" charset="0"/>
                          <a:cs typeface="Arial Greek" panose="020B0604020202020204" pitchFamily="34" charset="0"/>
                        </a:rPr>
                        <a:t>η</a:t>
                      </a:r>
                      <a:r>
                        <a:rPr lang="el-GR" sz="1800" b="1" dirty="0">
                          <a:solidFill>
                            <a:schemeClr val="tx2">
                              <a:lumMod val="75000"/>
                            </a:schemeClr>
                          </a:solidFill>
                          <a:latin typeface="Comic Sans MS" panose="030F0702030302020204" pitchFamily="66" charset="0"/>
                          <a:cs typeface="Arial Greek" panose="020B0604020202020204" pitchFamily="34" charset="0"/>
                        </a:rPr>
                        <a:t>,</a:t>
                      </a:r>
                      <a:r>
                        <a:rPr lang="el-GR" sz="1800" b="1" baseline="0" dirty="0">
                          <a:solidFill>
                            <a:schemeClr val="tx2">
                              <a:lumMod val="75000"/>
                            </a:schemeClr>
                          </a:solidFill>
                          <a:latin typeface="Comic Sans MS" panose="030F0702030302020204" pitchFamily="66" charset="0"/>
                          <a:cs typeface="Arial Greek" panose="020B0604020202020204" pitchFamily="34" charset="0"/>
                        </a:rPr>
                        <a:t> 4</a:t>
                      </a:r>
                      <a:r>
                        <a:rPr lang="el-GR" sz="1800" b="1" baseline="30000" dirty="0">
                          <a:solidFill>
                            <a:schemeClr val="tx2">
                              <a:lumMod val="75000"/>
                            </a:schemeClr>
                          </a:solidFill>
                          <a:latin typeface="Comic Sans MS" panose="030F0702030302020204" pitchFamily="66" charset="0"/>
                          <a:cs typeface="Arial Greek" panose="020B0604020202020204" pitchFamily="34" charset="0"/>
                        </a:rPr>
                        <a:t>η</a:t>
                      </a:r>
                      <a:r>
                        <a:rPr lang="el-GR" sz="1800" b="1" baseline="0" dirty="0">
                          <a:solidFill>
                            <a:schemeClr val="tx2">
                              <a:lumMod val="75000"/>
                            </a:schemeClr>
                          </a:solidFill>
                          <a:latin typeface="Comic Sans MS" panose="030F0702030302020204" pitchFamily="66" charset="0"/>
                          <a:cs typeface="Arial Greek" panose="020B0604020202020204" pitchFamily="34" charset="0"/>
                        </a:rPr>
                        <a:t> ΟΜΠ</a:t>
                      </a:r>
                      <a:endParaRPr lang="el-GR" sz="1800" b="1" dirty="0">
                        <a:solidFill>
                          <a:schemeClr val="tx2">
                            <a:lumMod val="75000"/>
                          </a:schemeClr>
                        </a:solidFill>
                        <a:latin typeface="Comic Sans MS" panose="030F0702030302020204" pitchFamily="66" charset="0"/>
                        <a:cs typeface="Arial Greek" panose="020B0604020202020204" pitchFamily="34" charset="0"/>
                      </a:endParaRPr>
                    </a:p>
                  </a:txBody>
                  <a:tcPr marT="45709" marB="45709"/>
                </a:tc>
                <a:tc>
                  <a:txBody>
                    <a:bodyPr/>
                    <a:lstStyle/>
                    <a:p>
                      <a:endParaRPr lang="el-GR" sz="2000" kern="1200" dirty="0">
                        <a:solidFill>
                          <a:schemeClr val="tx2"/>
                        </a:solidFill>
                        <a:latin typeface="Comic Sans MS" panose="030F0702030302020204" pitchFamily="66" charset="0"/>
                        <a:ea typeface="+mn-ea"/>
                        <a:cs typeface="Arial Greek" panose="020B0604020202020204" pitchFamily="34" charset="0"/>
                      </a:endParaRPr>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kern="1200" dirty="0">
                          <a:solidFill>
                            <a:schemeClr val="tx2"/>
                          </a:solidFill>
                          <a:latin typeface="Comic Sans MS" panose="030F0702030302020204" pitchFamily="66" charset="0"/>
                          <a:ea typeface="+mn-ea"/>
                          <a:cs typeface="Arial Greek" panose="020B0604020202020204" pitchFamily="34" charset="0"/>
                        </a:rPr>
                        <a:t>6. Καλών Τεχνών</a:t>
                      </a:r>
                    </a:p>
                  </a:txBody>
                  <a:tcPr marT="45709" marB="45709"/>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47373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79211995"/>
              </p:ext>
            </p:extLst>
          </p:nvPr>
        </p:nvGraphicFramePr>
        <p:xfrm>
          <a:off x="1066800" y="1828799"/>
          <a:ext cx="7448463" cy="4411134"/>
        </p:xfrm>
        <a:graphic>
          <a:graphicData uri="http://schemas.openxmlformats.org/drawingml/2006/table">
            <a:tbl>
              <a:tblPr firstRow="1" bandRow="1">
                <a:tableStyleId>{5C22544A-7EE6-4342-B048-85BDC9FD1C3A}</a:tableStyleId>
              </a:tblPr>
              <a:tblGrid>
                <a:gridCol w="2679524">
                  <a:extLst>
                    <a:ext uri="{9D8B030D-6E8A-4147-A177-3AD203B41FA5}">
                      <a16:colId xmlns:a16="http://schemas.microsoft.com/office/drawing/2014/main" val="20000"/>
                    </a:ext>
                  </a:extLst>
                </a:gridCol>
                <a:gridCol w="1387682">
                  <a:extLst>
                    <a:ext uri="{9D8B030D-6E8A-4147-A177-3AD203B41FA5}">
                      <a16:colId xmlns:a16="http://schemas.microsoft.com/office/drawing/2014/main" val="20001"/>
                    </a:ext>
                  </a:extLst>
                </a:gridCol>
                <a:gridCol w="2061981">
                  <a:extLst>
                    <a:ext uri="{9D8B030D-6E8A-4147-A177-3AD203B41FA5}">
                      <a16:colId xmlns:a16="http://schemas.microsoft.com/office/drawing/2014/main" val="20002"/>
                    </a:ext>
                  </a:extLst>
                </a:gridCol>
                <a:gridCol w="1319276">
                  <a:extLst>
                    <a:ext uri="{9D8B030D-6E8A-4147-A177-3AD203B41FA5}">
                      <a16:colId xmlns:a16="http://schemas.microsoft.com/office/drawing/2014/main" val="20003"/>
                    </a:ext>
                  </a:extLst>
                </a:gridCol>
              </a:tblGrid>
              <a:tr h="877280">
                <a:tc>
                  <a:txBody>
                    <a:bodyPr/>
                    <a:lstStyle/>
                    <a:p>
                      <a:endParaRPr lang="el-GR" sz="1800" dirty="0">
                        <a:latin typeface="Comic Sans MS" panose="030F0702030302020204" pitchFamily="66" charset="0"/>
                      </a:endParaRPr>
                    </a:p>
                  </a:txBody>
                  <a:tcPr marT="45724" marB="45724"/>
                </a:tc>
                <a:tc>
                  <a:txBody>
                    <a:bodyPr/>
                    <a:lstStyle/>
                    <a:p>
                      <a:pPr algn="ctr"/>
                      <a:r>
                        <a:rPr lang="el-GR" sz="1800" b="1" dirty="0">
                          <a:solidFill>
                            <a:srgbClr val="002060"/>
                          </a:solidFill>
                          <a:latin typeface="Comic Sans MS" panose="030F0702030302020204" pitchFamily="66" charset="0"/>
                          <a:ea typeface="Arial Unicode MS" panose="020B0604020202020204" pitchFamily="34" charset="-128"/>
                          <a:cs typeface="Arial Unicode MS" panose="020B0604020202020204" pitchFamily="34" charset="-128"/>
                        </a:rPr>
                        <a:t>Α΄ΤΑΞΗ</a:t>
                      </a:r>
                    </a:p>
                  </a:txBody>
                  <a:tcPr marT="45724" marB="45724"/>
                </a:tc>
                <a:tc>
                  <a:txBody>
                    <a:bodyPr/>
                    <a:lstStyle/>
                    <a:p>
                      <a:pPr algn="ctr"/>
                      <a:r>
                        <a:rPr lang="el-GR" sz="1800" b="1" dirty="0">
                          <a:solidFill>
                            <a:srgbClr val="002060"/>
                          </a:solidFill>
                          <a:latin typeface="Comic Sans MS" panose="030F0702030302020204" pitchFamily="66" charset="0"/>
                          <a:ea typeface="Arial Unicode MS" panose="020B0604020202020204" pitchFamily="34" charset="-128"/>
                          <a:cs typeface="Arial Unicode MS" panose="020B0604020202020204" pitchFamily="34" charset="-128"/>
                        </a:rPr>
                        <a:t>Β΄ΤΑΞΗ</a:t>
                      </a:r>
                    </a:p>
                  </a:txBody>
                  <a:tcPr marT="45724" marB="45724"/>
                </a:tc>
                <a:tc>
                  <a:txBody>
                    <a:bodyPr/>
                    <a:lstStyle/>
                    <a:p>
                      <a:pPr algn="ctr"/>
                      <a:r>
                        <a:rPr lang="el-GR" sz="1800" b="1" dirty="0">
                          <a:solidFill>
                            <a:srgbClr val="002060"/>
                          </a:solidFill>
                          <a:latin typeface="Comic Sans MS" panose="030F0702030302020204" pitchFamily="66" charset="0"/>
                          <a:ea typeface="Arial Unicode MS" panose="020B0604020202020204" pitchFamily="34" charset="-128"/>
                          <a:cs typeface="Arial Unicode MS" panose="020B0604020202020204" pitchFamily="34" charset="-128"/>
                        </a:rPr>
                        <a:t>Γ΄ΤΑΞΗ</a:t>
                      </a:r>
                    </a:p>
                  </a:txBody>
                  <a:tcPr marT="45724" marB="45724"/>
                </a:tc>
                <a:extLst>
                  <a:ext uri="{0D108BD9-81ED-4DB2-BD59-A6C34878D82A}">
                    <a16:rowId xmlns:a16="http://schemas.microsoft.com/office/drawing/2014/main" val="10000"/>
                  </a:ext>
                </a:extLst>
              </a:tr>
              <a:tr h="948424">
                <a:tc>
                  <a:txBody>
                    <a:bodyPr/>
                    <a:lstStyle/>
                    <a:p>
                      <a:r>
                        <a:rPr lang="el-GR" sz="1800" b="1" dirty="0">
                          <a:latin typeface="Comic Sans MS" panose="030F0702030302020204" pitchFamily="66" charset="0"/>
                          <a:ea typeface="Arial Unicode MS" panose="020B0604020202020204" pitchFamily="34" charset="-128"/>
                          <a:cs typeface="Arial Unicode MS" panose="020B0604020202020204" pitchFamily="34" charset="-128"/>
                        </a:rPr>
                        <a:t>Κοινού</a:t>
                      </a:r>
                      <a:r>
                        <a:rPr lang="el-GR" sz="1800" b="1" baseline="0" dirty="0">
                          <a:latin typeface="Comic Sans MS" panose="030F0702030302020204" pitchFamily="66" charset="0"/>
                          <a:ea typeface="Arial Unicode MS" panose="020B0604020202020204" pitchFamily="34" charset="-128"/>
                          <a:cs typeface="Arial Unicode MS" panose="020B0604020202020204" pitchFamily="34" charset="-128"/>
                        </a:rPr>
                        <a:t> Κορμού</a:t>
                      </a:r>
                      <a:endParaRPr lang="el-GR" sz="1800" b="1" dirty="0">
                        <a:latin typeface="Comic Sans MS" panose="030F0702030302020204" pitchFamily="66" charset="0"/>
                        <a:ea typeface="Arial Unicode MS" panose="020B0604020202020204" pitchFamily="34" charset="-128"/>
                        <a:cs typeface="Arial Unicode MS" panose="020B0604020202020204" pitchFamily="34" charset="-128"/>
                      </a:endParaRPr>
                    </a:p>
                  </a:txBody>
                  <a:tcPr marT="45724" marB="45724"/>
                </a:tc>
                <a:tc>
                  <a:txBody>
                    <a:bodyPr/>
                    <a:lstStyle/>
                    <a:p>
                      <a:pPr algn="ctr"/>
                      <a:r>
                        <a:rPr lang="el-GR" sz="1800" b="1" dirty="0">
                          <a:latin typeface="Comic Sans MS" panose="030F0702030302020204" pitchFamily="66" charset="0"/>
                          <a:ea typeface="Arial Unicode MS" panose="020B0604020202020204" pitchFamily="34" charset="-128"/>
                          <a:cs typeface="Arial Unicode MS" panose="020B0604020202020204" pitchFamily="34" charset="-128"/>
                        </a:rPr>
                        <a:t>28</a:t>
                      </a:r>
                    </a:p>
                  </a:txBody>
                  <a:tcPr marT="45724" marB="45724"/>
                </a:tc>
                <a:tc>
                  <a:txBody>
                    <a:bodyPr/>
                    <a:lstStyle/>
                    <a:p>
                      <a:pPr algn="ctr"/>
                      <a:r>
                        <a:rPr lang="el-GR" sz="1800" b="1" dirty="0">
                          <a:latin typeface="Comic Sans MS" panose="030F0702030302020204" pitchFamily="66" charset="0"/>
                          <a:ea typeface="Arial Unicode MS" panose="020B0604020202020204" pitchFamily="34" charset="-128"/>
                          <a:cs typeface="Arial Unicode MS" panose="020B0604020202020204" pitchFamily="34" charset="-128"/>
                        </a:rPr>
                        <a:t>17</a:t>
                      </a:r>
                    </a:p>
                  </a:txBody>
                  <a:tcPr marT="45724" marB="45724"/>
                </a:tc>
                <a:tc>
                  <a:txBody>
                    <a:bodyPr/>
                    <a:lstStyle/>
                    <a:p>
                      <a:pPr algn="ctr"/>
                      <a:r>
                        <a:rPr lang="el-GR" sz="1800" b="1" dirty="0">
                          <a:latin typeface="Comic Sans MS" panose="030F0702030302020204" pitchFamily="66" charset="0"/>
                          <a:ea typeface="Arial Unicode MS" panose="020B0604020202020204" pitchFamily="34" charset="-128"/>
                          <a:cs typeface="Arial Unicode MS" panose="020B0604020202020204" pitchFamily="34" charset="-128"/>
                        </a:rPr>
                        <a:t>14</a:t>
                      </a:r>
                    </a:p>
                  </a:txBody>
                  <a:tcPr marT="45724" marB="45724"/>
                </a:tc>
                <a:extLst>
                  <a:ext uri="{0D108BD9-81ED-4DB2-BD59-A6C34878D82A}">
                    <a16:rowId xmlns:a16="http://schemas.microsoft.com/office/drawing/2014/main" val="10001"/>
                  </a:ext>
                </a:extLst>
              </a:tr>
              <a:tr h="1637006">
                <a:tc>
                  <a:txBody>
                    <a:bodyPr/>
                    <a:lstStyle/>
                    <a:p>
                      <a:r>
                        <a:rPr lang="el-GR" sz="1800" b="1" dirty="0">
                          <a:latin typeface="Comic Sans MS" panose="030F0702030302020204" pitchFamily="66" charset="0"/>
                          <a:ea typeface="Arial Unicode MS" panose="020B0604020202020204" pitchFamily="34" charset="-128"/>
                          <a:cs typeface="Arial Unicode MS" panose="020B0604020202020204" pitchFamily="34" charset="-128"/>
                        </a:rPr>
                        <a:t>Προσανατολισμού</a:t>
                      </a:r>
                      <a:r>
                        <a:rPr lang="el-GR" sz="1800" b="1" baseline="0" dirty="0">
                          <a:latin typeface="Comic Sans MS" panose="030F0702030302020204" pitchFamily="66" charset="0"/>
                          <a:ea typeface="Arial Unicode MS" panose="020B0604020202020204" pitchFamily="34" charset="-128"/>
                          <a:cs typeface="Arial Unicode MS" panose="020B0604020202020204" pitchFamily="34" charset="-128"/>
                        </a:rPr>
                        <a:t> /</a:t>
                      </a:r>
                      <a:r>
                        <a:rPr lang="en-US" sz="1800" b="1" baseline="0" dirty="0">
                          <a:latin typeface="Comic Sans MS" panose="030F0702030302020204" pitchFamily="66" charset="0"/>
                          <a:ea typeface="Arial Unicode MS" panose="020B0604020202020204" pitchFamily="34" charset="-128"/>
                          <a:cs typeface="Arial Unicode MS" panose="020B0604020202020204" pitchFamily="34" charset="-128"/>
                        </a:rPr>
                        <a:t> </a:t>
                      </a:r>
                      <a:r>
                        <a:rPr lang="el-GR" sz="1800" b="1" baseline="0" dirty="0">
                          <a:latin typeface="Comic Sans MS" panose="030F0702030302020204" pitchFamily="66" charset="0"/>
                          <a:ea typeface="Arial Unicode MS" panose="020B0604020202020204" pitchFamily="34" charset="-128"/>
                          <a:cs typeface="Arial Unicode MS" panose="020B0604020202020204" pitchFamily="34" charset="-128"/>
                        </a:rPr>
                        <a:t>Εμβάθυνσης </a:t>
                      </a:r>
                      <a:endParaRPr lang="el-GR" sz="1800" b="1" dirty="0">
                        <a:latin typeface="Comic Sans MS" panose="030F0702030302020204" pitchFamily="66" charset="0"/>
                        <a:ea typeface="Arial Unicode MS" panose="020B0604020202020204" pitchFamily="34" charset="-128"/>
                        <a:cs typeface="Arial Unicode MS" panose="020B0604020202020204" pitchFamily="34" charset="-128"/>
                      </a:endParaRPr>
                    </a:p>
                  </a:txBody>
                  <a:tcPr marT="45724" marB="45724"/>
                </a:tc>
                <a:tc>
                  <a:txBody>
                    <a:bodyPr/>
                    <a:lstStyle/>
                    <a:p>
                      <a:pPr algn="ctr"/>
                      <a:r>
                        <a:rPr lang="el-GR" sz="1800" b="1" dirty="0">
                          <a:latin typeface="Comic Sans MS" panose="030F0702030302020204" pitchFamily="66" charset="0"/>
                          <a:ea typeface="Arial Unicode MS" panose="020B0604020202020204" pitchFamily="34" charset="-128"/>
                          <a:cs typeface="Arial Unicode MS" panose="020B0604020202020204" pitchFamily="34" charset="-128"/>
                        </a:rPr>
                        <a:t>17</a:t>
                      </a:r>
                    </a:p>
                  </a:txBody>
                  <a:tcPr marT="45724" marB="45724"/>
                </a:tc>
                <a:tc>
                  <a:txBody>
                    <a:bodyPr/>
                    <a:lstStyle/>
                    <a:p>
                      <a:pPr algn="ctr"/>
                      <a:r>
                        <a:rPr lang="el-GR" sz="1800" b="1" dirty="0">
                          <a:latin typeface="Comic Sans MS" panose="030F0702030302020204" pitchFamily="66" charset="0"/>
                          <a:ea typeface="Arial Unicode MS" panose="020B0604020202020204" pitchFamily="34" charset="-128"/>
                          <a:cs typeface="Arial Unicode MS" panose="020B0604020202020204" pitchFamily="34" charset="-128"/>
                        </a:rPr>
                        <a:t>28</a:t>
                      </a:r>
                    </a:p>
                  </a:txBody>
                  <a:tcPr marT="45724" marB="45724"/>
                </a:tc>
                <a:tc>
                  <a:txBody>
                    <a:bodyPr/>
                    <a:lstStyle/>
                    <a:p>
                      <a:pPr algn="ctr"/>
                      <a:r>
                        <a:rPr lang="el-GR" sz="1800" b="1" dirty="0">
                          <a:latin typeface="Comic Sans MS" panose="030F0702030302020204" pitchFamily="66" charset="0"/>
                          <a:ea typeface="Arial Unicode MS" panose="020B0604020202020204" pitchFamily="34" charset="-128"/>
                          <a:cs typeface="Arial Unicode MS" panose="020B0604020202020204" pitchFamily="34" charset="-128"/>
                        </a:rPr>
                        <a:t>31</a:t>
                      </a:r>
                    </a:p>
                  </a:txBody>
                  <a:tcPr marT="45724" marB="45724"/>
                </a:tc>
                <a:extLst>
                  <a:ext uri="{0D108BD9-81ED-4DB2-BD59-A6C34878D82A}">
                    <a16:rowId xmlns:a16="http://schemas.microsoft.com/office/drawing/2014/main" val="10002"/>
                  </a:ext>
                </a:extLst>
              </a:tr>
              <a:tr h="948424">
                <a:tc>
                  <a:txBody>
                    <a:bodyPr/>
                    <a:lstStyle/>
                    <a:p>
                      <a:r>
                        <a:rPr lang="el-GR" sz="1800" b="1" dirty="0">
                          <a:latin typeface="Comic Sans MS" panose="030F0702030302020204" pitchFamily="66" charset="0"/>
                          <a:ea typeface="Arial Unicode MS" panose="020B0604020202020204" pitchFamily="34" charset="-128"/>
                          <a:cs typeface="Arial Unicode MS" panose="020B0604020202020204" pitchFamily="34" charset="-128"/>
                        </a:rPr>
                        <a:t>Σύνολο</a:t>
                      </a:r>
                    </a:p>
                  </a:txBody>
                  <a:tcPr marT="45724" marB="45724"/>
                </a:tc>
                <a:tc>
                  <a:txBody>
                    <a:bodyPr/>
                    <a:lstStyle/>
                    <a:p>
                      <a:pPr algn="ctr"/>
                      <a:r>
                        <a:rPr lang="el-GR" sz="1800" b="1" dirty="0">
                          <a:latin typeface="Comic Sans MS" panose="030F0702030302020204" pitchFamily="66" charset="0"/>
                          <a:ea typeface="Arial Unicode MS" panose="020B0604020202020204" pitchFamily="34" charset="-128"/>
                          <a:cs typeface="Arial Unicode MS" panose="020B0604020202020204" pitchFamily="34" charset="-128"/>
                        </a:rPr>
                        <a:t>45</a:t>
                      </a:r>
                    </a:p>
                  </a:txBody>
                  <a:tcPr marT="45724" marB="45724"/>
                </a:tc>
                <a:tc>
                  <a:txBody>
                    <a:bodyPr/>
                    <a:lstStyle/>
                    <a:p>
                      <a:pPr algn="ctr"/>
                      <a:r>
                        <a:rPr lang="el-GR" sz="1800" b="1" dirty="0">
                          <a:latin typeface="Comic Sans MS" panose="030F0702030302020204" pitchFamily="66" charset="0"/>
                          <a:ea typeface="Arial Unicode MS" panose="020B0604020202020204" pitchFamily="34" charset="-128"/>
                          <a:cs typeface="Arial Unicode MS" panose="020B0604020202020204" pitchFamily="34" charset="-128"/>
                        </a:rPr>
                        <a:t>45</a:t>
                      </a:r>
                    </a:p>
                  </a:txBody>
                  <a:tcPr marT="45724" marB="45724"/>
                </a:tc>
                <a:tc>
                  <a:txBody>
                    <a:bodyPr/>
                    <a:lstStyle/>
                    <a:p>
                      <a:pPr algn="ctr"/>
                      <a:r>
                        <a:rPr lang="el-GR" sz="1800" b="1" dirty="0">
                          <a:latin typeface="Comic Sans MS" panose="030F0702030302020204" pitchFamily="66" charset="0"/>
                          <a:ea typeface="Arial Unicode MS" panose="020B0604020202020204" pitchFamily="34" charset="-128"/>
                          <a:cs typeface="Arial Unicode MS" panose="020B0604020202020204" pitchFamily="34" charset="-128"/>
                        </a:rPr>
                        <a:t>45</a:t>
                      </a:r>
                    </a:p>
                  </a:txBody>
                  <a:tcPr marT="45724" marB="45724"/>
                </a:tc>
                <a:extLst>
                  <a:ext uri="{0D108BD9-81ED-4DB2-BD59-A6C34878D82A}">
                    <a16:rowId xmlns:a16="http://schemas.microsoft.com/office/drawing/2014/main" val="10003"/>
                  </a:ext>
                </a:extLst>
              </a:tr>
            </a:tbl>
          </a:graphicData>
        </a:graphic>
      </p:graphicFrame>
      <p:sp>
        <p:nvSpPr>
          <p:cNvPr id="2" name="Rectangle 1"/>
          <p:cNvSpPr/>
          <p:nvPr/>
        </p:nvSpPr>
        <p:spPr>
          <a:xfrm>
            <a:off x="1066800" y="228600"/>
            <a:ext cx="7039896"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l-GR" sz="2400" b="1" u="sng" cap="none" spc="0" dirty="0">
              <a:ln w="11430"/>
              <a:solidFill>
                <a:srgbClr val="0070C0"/>
              </a:solidFill>
              <a:effectLst>
                <a:outerShdw blurRad="50800" dist="39000" dir="5460000" algn="tl">
                  <a:srgbClr val="000000">
                    <a:alpha val="38000"/>
                  </a:srgbClr>
                </a:outerShdw>
              </a:effectLst>
              <a:latin typeface="Arial Greek" panose="020B0604020202020204" pitchFamily="34" charset="0"/>
              <a:cs typeface="Arial Greek" panose="020B0604020202020204" pitchFamily="34" charset="0"/>
            </a:endParaRPr>
          </a:p>
          <a:p>
            <a:pPr algn="ctr"/>
            <a:r>
              <a:rPr lang="el-GR" sz="2400" cap="none" spc="0" dirty="0">
                <a:ln w="11430"/>
                <a:latin typeface="Comic Sans MS" panose="030F0702030302020204" pitchFamily="66" charset="0"/>
                <a:cs typeface="Arial Greek" panose="020B0604020202020204" pitchFamily="34" charset="0"/>
              </a:rPr>
              <a:t>Περίοδοι Διδασκαλίας ανά </a:t>
            </a:r>
            <a:br>
              <a:rPr lang="el-GR" sz="2400" cap="none" spc="0" dirty="0">
                <a:ln w="11430"/>
                <a:latin typeface="Comic Sans MS" panose="030F0702030302020204" pitchFamily="66" charset="0"/>
                <a:cs typeface="Arial Greek" panose="020B0604020202020204" pitchFamily="34" charset="0"/>
              </a:rPr>
            </a:br>
            <a:r>
              <a:rPr lang="el-GR" sz="2400" cap="none" spc="0" dirty="0">
                <a:ln w="11430"/>
                <a:latin typeface="Comic Sans MS" panose="030F0702030302020204" pitchFamily="66" charset="0"/>
                <a:cs typeface="Arial Greek" panose="020B0604020202020204" pitchFamily="34" charset="0"/>
              </a:rPr>
              <a:t>Τάξη</a:t>
            </a:r>
            <a:r>
              <a:rPr lang="en-GB" sz="2400" cap="none" spc="0" dirty="0">
                <a:ln w="11430"/>
                <a:latin typeface="Comic Sans MS" panose="030F0702030302020204" pitchFamily="66" charset="0"/>
                <a:cs typeface="Arial Greek" panose="020B0604020202020204" pitchFamily="34" charset="0"/>
              </a:rPr>
              <a:t> </a:t>
            </a:r>
            <a:r>
              <a:rPr lang="el-GR" sz="2400" cap="none" spc="0" dirty="0">
                <a:ln w="11430"/>
                <a:latin typeface="Comic Sans MS" panose="030F0702030302020204" pitchFamily="66" charset="0"/>
                <a:cs typeface="Arial Greek" panose="020B0604020202020204" pitchFamily="34" charset="0"/>
              </a:rPr>
              <a:t>-</a:t>
            </a:r>
            <a:r>
              <a:rPr lang="en-GB" sz="2400" cap="none" spc="0" dirty="0">
                <a:ln w="11430"/>
                <a:latin typeface="Comic Sans MS" panose="030F0702030302020204" pitchFamily="66" charset="0"/>
                <a:cs typeface="Arial Greek" panose="020B0604020202020204" pitchFamily="34" charset="0"/>
              </a:rPr>
              <a:t>  </a:t>
            </a:r>
            <a:r>
              <a:rPr lang="el-GR" sz="2400" cap="none" spc="0" dirty="0">
                <a:ln w="11430"/>
                <a:latin typeface="Comic Sans MS" panose="030F0702030302020204" pitchFamily="66" charset="0"/>
                <a:cs typeface="Arial Greek" panose="020B0604020202020204" pitchFamily="34" charset="0"/>
              </a:rPr>
              <a:t>Λύκειο</a:t>
            </a:r>
            <a:endParaRPr lang="en-US" sz="2400" cap="none" spc="0" dirty="0">
              <a:ln w="11430"/>
              <a:latin typeface="Comic Sans MS" panose="030F0702030302020204" pitchFamily="66" charset="0"/>
              <a:cs typeface="Arial Greek" panose="020B0604020202020204" pitchFamily="34" charset="0"/>
            </a:endParaRPr>
          </a:p>
        </p:txBody>
      </p:sp>
    </p:spTree>
    <p:extLst>
      <p:ext uri="{BB962C8B-B14F-4D97-AF65-F5344CB8AC3E}">
        <p14:creationId xmlns:p14="http://schemas.microsoft.com/office/powerpoint/2010/main" val="4809667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56646" y="152400"/>
            <a:ext cx="6447501" cy="1320800"/>
          </a:xfrm>
        </p:spPr>
        <p:txBody>
          <a:bodyPr>
            <a:normAutofit/>
          </a:bodyPr>
          <a:lstStyle/>
          <a:p>
            <a:r>
              <a:rPr lang="el-GR" sz="2400" b="1" u="sng" dirty="0">
                <a:latin typeface="Comic Sans MS" panose="030F0702030302020204" pitchFamily="66" charset="0"/>
                <a:cs typeface="Arial Greek" panose="020B0604020202020204" pitchFamily="34" charset="0"/>
              </a:rPr>
              <a:t>Κατεύθυνση Κλασικών και Ανθρωπιστικών Σπουδών (1η)</a:t>
            </a:r>
            <a:endParaRPr lang="en-US" sz="2400" u="sng" dirty="0">
              <a:latin typeface="Comic Sans MS" panose="030F0702030302020204" pitchFamily="66" charset="0"/>
              <a:cs typeface="Arial Greek" panose="020B0604020202020204" pitchFamily="34" charset="0"/>
            </a:endParaRP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2738431359"/>
              </p:ext>
            </p:extLst>
          </p:nvPr>
        </p:nvGraphicFramePr>
        <p:xfrm>
          <a:off x="468314" y="1628776"/>
          <a:ext cx="8424167" cy="4608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71893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9599" y="33867"/>
            <a:ext cx="7356202" cy="1320800"/>
          </a:xfrm>
        </p:spPr>
        <p:txBody>
          <a:bodyPr>
            <a:noAutofit/>
          </a:bodyPr>
          <a:lstStyle/>
          <a:p>
            <a:r>
              <a:rPr lang="el-GR" sz="2400" b="1" dirty="0">
                <a:latin typeface="Comic Sans MS" panose="030F0702030302020204" pitchFamily="66" charset="0"/>
                <a:ea typeface="Arial Unicode MS" panose="020B0604020202020204" pitchFamily="34" charset="-128"/>
                <a:cs typeface="Arial Greek" panose="020B0604020202020204" pitchFamily="34" charset="0"/>
              </a:rPr>
              <a:t>Κατεύθυνση Ξένων Γλωσσών και Ευρωπαϊκών Σπουδών </a:t>
            </a:r>
            <a:r>
              <a:rPr lang="el-GR" sz="2400" b="1" dirty="0">
                <a:latin typeface="Comic Sans MS" panose="030F0702030302020204" pitchFamily="66" charset="0"/>
                <a:cs typeface="Arial Greek" panose="020B0604020202020204" pitchFamily="34" charset="0"/>
              </a:rPr>
              <a:t>(2η)</a:t>
            </a:r>
            <a:endParaRPr lang="en-US" sz="2400" dirty="0">
              <a:latin typeface="Comic Sans MS" panose="030F0702030302020204" pitchFamily="66" charset="0"/>
              <a:ea typeface="Arial Unicode MS" panose="020B0604020202020204" pitchFamily="34" charset="-128"/>
              <a:cs typeface="Arial Greek" panose="020B0604020202020204" pitchFamily="34" charset="0"/>
            </a:endParaRP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2415749257"/>
              </p:ext>
            </p:extLst>
          </p:nvPr>
        </p:nvGraphicFramePr>
        <p:xfrm>
          <a:off x="871539" y="1700213"/>
          <a:ext cx="740886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59666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704667" cy="1600200"/>
          </a:xfrm>
        </p:spPr>
        <p:txBody>
          <a:bodyPr>
            <a:normAutofit/>
          </a:bodyPr>
          <a:lstStyle/>
          <a:p>
            <a:r>
              <a:rPr lang="el-GR" dirty="0">
                <a:latin typeface="Comic Sans MS" panose="030F0702030302020204" pitchFamily="66" charset="0"/>
              </a:rPr>
              <a:t>1</a:t>
            </a:r>
            <a:r>
              <a:rPr lang="el-GR" baseline="30000" dirty="0">
                <a:latin typeface="Comic Sans MS" panose="030F0702030302020204" pitchFamily="66" charset="0"/>
              </a:rPr>
              <a:t>η</a:t>
            </a:r>
            <a:r>
              <a:rPr lang="el-GR" dirty="0">
                <a:latin typeface="Comic Sans MS" panose="030F0702030302020204" pitchFamily="66" charset="0"/>
              </a:rPr>
              <a:t> ΟΜΠ</a:t>
            </a:r>
          </a:p>
        </p:txBody>
      </p:sp>
      <p:sp>
        <p:nvSpPr>
          <p:cNvPr id="6" name="Content Placeholder 5"/>
          <p:cNvSpPr>
            <a:spLocks noGrp="1"/>
          </p:cNvSpPr>
          <p:nvPr>
            <p:ph idx="1"/>
          </p:nvPr>
        </p:nvSpPr>
        <p:spPr/>
        <p:txBody>
          <a:bodyPr>
            <a:noAutofit/>
          </a:bodyPr>
          <a:lstStyle/>
          <a:p>
            <a:pPr marL="0" indent="0">
              <a:buNone/>
            </a:pPr>
            <a:r>
              <a:rPr lang="el-GR" sz="2000" b="1" u="sng" dirty="0">
                <a:solidFill>
                  <a:srgbClr val="0070C0"/>
                </a:solidFill>
                <a:latin typeface="Comic Sans MS" panose="030F0702030302020204" pitchFamily="66" charset="0"/>
                <a:cs typeface="Arial Greek" panose="020B0604020202020204" pitchFamily="34" charset="0"/>
              </a:rPr>
              <a:t>Ιστορία – Αρχαία – Λατινικά- Αγγλικά (</a:t>
            </a:r>
            <a:r>
              <a:rPr lang="el-GR" sz="2000" b="1" u="sng" dirty="0" err="1">
                <a:solidFill>
                  <a:srgbClr val="0070C0"/>
                </a:solidFill>
                <a:latin typeface="Comic Sans MS" panose="030F0702030302020204" pitchFamily="66" charset="0"/>
                <a:cs typeface="Arial Greek" panose="020B0604020202020204" pitchFamily="34" charset="0"/>
              </a:rPr>
              <a:t>Μαθκκ</a:t>
            </a:r>
            <a:r>
              <a:rPr lang="el-GR" sz="2000" b="1" u="sng" dirty="0">
                <a:solidFill>
                  <a:srgbClr val="0070C0"/>
                </a:solidFill>
                <a:latin typeface="Comic Sans MS" panose="030F0702030302020204" pitchFamily="66" charset="0"/>
                <a:cs typeface="Arial Greek" panose="020B0604020202020204" pitchFamily="34" charset="0"/>
              </a:rPr>
              <a:t> –Νέα)</a:t>
            </a:r>
          </a:p>
          <a:p>
            <a:r>
              <a:rPr lang="el-GR" sz="2000" dirty="0">
                <a:latin typeface="Comic Sans MS" panose="030F0702030302020204" pitchFamily="66" charset="0"/>
                <a:cs typeface="Arial Greek" panose="020B0604020202020204" pitchFamily="34" charset="0"/>
              </a:rPr>
              <a:t>Αγγλική Φιλολογία</a:t>
            </a:r>
            <a:endParaRPr lang="en-GB" sz="2000" dirty="0">
              <a:latin typeface="Comic Sans MS" panose="030F0702030302020204" pitchFamily="66" charset="0"/>
              <a:cs typeface="Arial Greek" panose="020B0604020202020204" pitchFamily="34" charset="0"/>
            </a:endParaRPr>
          </a:p>
          <a:p>
            <a:r>
              <a:rPr lang="el-GR" sz="2000" dirty="0">
                <a:latin typeface="Comic Sans MS" panose="030F0702030302020204" pitchFamily="66" charset="0"/>
                <a:cs typeface="Arial Greek" panose="020B0604020202020204" pitchFamily="34" charset="0"/>
              </a:rPr>
              <a:t>Δημοσιογραφία</a:t>
            </a:r>
            <a:endParaRPr lang="en-GB" sz="2000" dirty="0">
              <a:latin typeface="Comic Sans MS" panose="030F0702030302020204" pitchFamily="66" charset="0"/>
              <a:cs typeface="Arial Greek" panose="020B0604020202020204" pitchFamily="34" charset="0"/>
            </a:endParaRPr>
          </a:p>
          <a:p>
            <a:r>
              <a:rPr lang="el-GR" sz="2000" dirty="0">
                <a:latin typeface="Comic Sans MS" panose="030F0702030302020204" pitchFamily="66" charset="0"/>
                <a:cs typeface="Arial Greek" panose="020B0604020202020204" pitchFamily="34" charset="0"/>
              </a:rPr>
              <a:t>Κοινωνικών και Πολιτικών Επιστημών </a:t>
            </a:r>
            <a:endParaRPr lang="en-GB" sz="2000" dirty="0">
              <a:latin typeface="Comic Sans MS" panose="030F0702030302020204" pitchFamily="66" charset="0"/>
              <a:cs typeface="Arial Greek" panose="020B0604020202020204" pitchFamily="34" charset="0"/>
            </a:endParaRPr>
          </a:p>
          <a:p>
            <a:r>
              <a:rPr lang="el-GR" sz="2000" dirty="0">
                <a:latin typeface="Comic Sans MS" panose="030F0702030302020204" pitchFamily="66" charset="0"/>
                <a:cs typeface="Arial Greek" panose="020B0604020202020204" pitchFamily="34" charset="0"/>
              </a:rPr>
              <a:t>Διεθνών και Ευρωπαϊκών Σπουδών</a:t>
            </a:r>
            <a:endParaRPr lang="en-GB" sz="2000" dirty="0">
              <a:latin typeface="Comic Sans MS" panose="030F0702030302020204" pitchFamily="66" charset="0"/>
              <a:cs typeface="Arial Greek" panose="020B0604020202020204" pitchFamily="34" charset="0"/>
            </a:endParaRPr>
          </a:p>
          <a:p>
            <a:r>
              <a:rPr lang="el-GR" sz="2000" dirty="0">
                <a:latin typeface="Comic Sans MS" panose="030F0702030302020204" pitchFamily="66" charset="0"/>
                <a:cs typeface="Arial Greek" panose="020B0604020202020204" pitchFamily="34" charset="0"/>
              </a:rPr>
              <a:t>Ελληνικές Φιλολογίες</a:t>
            </a:r>
            <a:endParaRPr lang="en-GB" sz="2000" dirty="0">
              <a:latin typeface="Comic Sans MS" panose="030F0702030302020204" pitchFamily="66" charset="0"/>
              <a:cs typeface="Arial Greek" panose="020B0604020202020204" pitchFamily="34" charset="0"/>
            </a:endParaRPr>
          </a:p>
          <a:p>
            <a:r>
              <a:rPr lang="el-GR" sz="2000" dirty="0">
                <a:latin typeface="Comic Sans MS" panose="030F0702030302020204" pitchFamily="66" charset="0"/>
                <a:cs typeface="Arial Greek" panose="020B0604020202020204" pitchFamily="34" charset="0"/>
              </a:rPr>
              <a:t>Νομική </a:t>
            </a:r>
            <a:endParaRPr lang="en-GB" sz="2000" dirty="0">
              <a:latin typeface="Comic Sans MS" panose="030F0702030302020204" pitchFamily="66" charset="0"/>
              <a:cs typeface="Arial Greek" panose="020B0604020202020204" pitchFamily="34" charset="0"/>
            </a:endParaRPr>
          </a:p>
          <a:p>
            <a:r>
              <a:rPr lang="el-GR" sz="2000" dirty="0">
                <a:latin typeface="Comic Sans MS" panose="030F0702030302020204" pitchFamily="66" charset="0"/>
                <a:cs typeface="Arial Greek" panose="020B0604020202020204" pitchFamily="34" charset="0"/>
              </a:rPr>
              <a:t>Παιδαγωγικά</a:t>
            </a:r>
            <a:endParaRPr lang="en-GB" sz="2000" dirty="0">
              <a:latin typeface="Comic Sans MS" panose="030F0702030302020204" pitchFamily="66" charset="0"/>
              <a:cs typeface="Arial Greek" panose="020B0604020202020204" pitchFamily="34" charset="0"/>
            </a:endParaRPr>
          </a:p>
          <a:p>
            <a:r>
              <a:rPr lang="el-GR" sz="2000" dirty="0">
                <a:latin typeface="Comic Sans MS" panose="030F0702030302020204" pitchFamily="66" charset="0"/>
                <a:cs typeface="Arial Greek" panose="020B0604020202020204" pitchFamily="34" charset="0"/>
              </a:rPr>
              <a:t>Ψυχολογία</a:t>
            </a:r>
            <a:endParaRPr lang="en-GB" sz="2000" dirty="0">
              <a:latin typeface="Comic Sans MS" panose="030F0702030302020204" pitchFamily="66" charset="0"/>
              <a:cs typeface="Arial Greek" panose="020B0604020202020204" pitchFamily="34" charset="0"/>
            </a:endParaRPr>
          </a:p>
          <a:p>
            <a:r>
              <a:rPr lang="el-GR" sz="2000" dirty="0">
                <a:latin typeface="Comic Sans MS" panose="030F0702030302020204" pitchFamily="66" charset="0"/>
                <a:cs typeface="Arial Greek" panose="020B0604020202020204" pitchFamily="34" charset="0"/>
              </a:rPr>
              <a:t>Λογοθεραπεία </a:t>
            </a:r>
          </a:p>
          <a:p>
            <a:pPr marL="0" indent="0">
              <a:buNone/>
            </a:pPr>
            <a:endParaRPr lang="el-GR" sz="2000" dirty="0">
              <a:latin typeface="Comic Sans MS" panose="030F0702030302020204" pitchFamily="66" charset="0"/>
            </a:endParaRPr>
          </a:p>
          <a:p>
            <a:pPr marL="0" indent="0">
              <a:buNone/>
            </a:pPr>
            <a:endParaRPr lang="el-GR" sz="2000" dirty="0">
              <a:latin typeface="Comic Sans MS" panose="030F0702030302020204" pitchFamily="66" charset="0"/>
            </a:endParaRPr>
          </a:p>
        </p:txBody>
      </p:sp>
    </p:spTree>
    <p:extLst>
      <p:ext uri="{BB962C8B-B14F-4D97-AF65-F5344CB8AC3E}">
        <p14:creationId xmlns:p14="http://schemas.microsoft.com/office/powerpoint/2010/main" val="40743490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06829"/>
            <a:ext cx="8534399" cy="1320800"/>
          </a:xfrm>
        </p:spPr>
        <p:txBody>
          <a:bodyPr>
            <a:noAutofit/>
          </a:bodyPr>
          <a:lstStyle/>
          <a:p>
            <a:r>
              <a:rPr lang="el-GR" altLang="en-US" sz="2000" b="1" u="sng" dirty="0">
                <a:latin typeface="Comic Sans MS" panose="030F0702030302020204" pitchFamily="66" charset="0"/>
                <a:ea typeface="Arial Unicode MS" panose="020B0604020202020204" pitchFamily="34" charset="-128"/>
                <a:cs typeface="Arial Greek" panose="020B0604020202020204" pitchFamily="34" charset="0"/>
              </a:rPr>
              <a:t>Κατεύθυνση Θετικών Επιστημών/</a:t>
            </a:r>
            <a:br>
              <a:rPr lang="el-GR" altLang="en-US" sz="2000" b="1" u="sng" dirty="0">
                <a:latin typeface="Comic Sans MS" panose="030F0702030302020204" pitchFamily="66" charset="0"/>
                <a:ea typeface="Arial Unicode MS" panose="020B0604020202020204" pitchFamily="34" charset="-128"/>
                <a:cs typeface="Arial Greek" panose="020B0604020202020204" pitchFamily="34" charset="0"/>
              </a:rPr>
            </a:br>
            <a:r>
              <a:rPr lang="el-GR" altLang="en-US" sz="2000" b="1" u="sng" dirty="0" err="1">
                <a:latin typeface="Comic Sans MS" panose="030F0702030302020204" pitchFamily="66" charset="0"/>
                <a:ea typeface="Arial Unicode MS" panose="020B0604020202020204" pitchFamily="34" charset="-128"/>
                <a:cs typeface="Arial Greek" panose="020B0604020202020204" pitchFamily="34" charset="0"/>
              </a:rPr>
              <a:t>Βιοεπιστημών</a:t>
            </a:r>
            <a:r>
              <a:rPr lang="el-GR" altLang="en-US" sz="2000" b="1" u="sng" dirty="0">
                <a:latin typeface="Comic Sans MS" panose="030F0702030302020204" pitchFamily="66" charset="0"/>
                <a:ea typeface="Arial Unicode MS" panose="020B0604020202020204" pitchFamily="34" charset="-128"/>
                <a:cs typeface="Arial Greek" panose="020B0604020202020204" pitchFamily="34" charset="0"/>
              </a:rPr>
              <a:t>/ Πληροφορικής / </a:t>
            </a:r>
            <a:r>
              <a:rPr lang="el-GR" altLang="en-US" sz="1800" b="1" u="sng" dirty="0">
                <a:latin typeface="Comic Sans MS" panose="030F0702030302020204" pitchFamily="66" charset="0"/>
                <a:ea typeface="Arial Unicode MS" panose="020B0604020202020204" pitchFamily="34" charset="-128"/>
                <a:cs typeface="Arial Greek" panose="020B0604020202020204" pitchFamily="34" charset="0"/>
              </a:rPr>
              <a:t>Τεχνολογίας </a:t>
            </a:r>
            <a:r>
              <a:rPr lang="el-GR" sz="1800" b="1" dirty="0">
                <a:latin typeface="Comic Sans MS" panose="030F0702030302020204" pitchFamily="66" charset="0"/>
                <a:cs typeface="Arial Greek" panose="020B0604020202020204" pitchFamily="34" charset="0"/>
              </a:rPr>
              <a:t>(3η)</a:t>
            </a:r>
            <a:endParaRPr lang="en-US" sz="1800" dirty="0">
              <a:latin typeface="Comic Sans MS" panose="030F0702030302020204" pitchFamily="66" charset="0"/>
              <a:ea typeface="Arial Unicode MS" panose="020B0604020202020204" pitchFamily="34" charset="-128"/>
              <a:cs typeface="Arial Greek" panose="020B0604020202020204" pitchFamily="34" charset="0"/>
            </a:endParaRPr>
          </a:p>
        </p:txBody>
      </p:sp>
      <p:grpSp>
        <p:nvGrpSpPr>
          <p:cNvPr id="2" name="Group 1"/>
          <p:cNvGrpSpPr/>
          <p:nvPr/>
        </p:nvGrpSpPr>
        <p:grpSpPr>
          <a:xfrm>
            <a:off x="815677" y="1700530"/>
            <a:ext cx="7460979" cy="4425635"/>
            <a:chOff x="1087570" y="1700529"/>
            <a:chExt cx="9947972" cy="4425635"/>
          </a:xfrm>
        </p:grpSpPr>
        <p:sp>
          <p:nvSpPr>
            <p:cNvPr id="5" name="Freeform 4"/>
            <p:cNvSpPr/>
            <p:nvPr/>
          </p:nvSpPr>
          <p:spPr>
            <a:xfrm>
              <a:off x="4640350" y="1936857"/>
              <a:ext cx="6395192" cy="974077"/>
            </a:xfrm>
            <a:custGeom>
              <a:avLst/>
              <a:gdLst>
                <a:gd name="connsiteX0" fmla="*/ 118301 w 709789"/>
                <a:gd name="connsiteY0" fmla="*/ 0 h 6395190"/>
                <a:gd name="connsiteX1" fmla="*/ 591488 w 709789"/>
                <a:gd name="connsiteY1" fmla="*/ 0 h 6395190"/>
                <a:gd name="connsiteX2" fmla="*/ 709789 w 709789"/>
                <a:gd name="connsiteY2" fmla="*/ 118301 h 6395190"/>
                <a:gd name="connsiteX3" fmla="*/ 709789 w 709789"/>
                <a:gd name="connsiteY3" fmla="*/ 6395190 h 6395190"/>
                <a:gd name="connsiteX4" fmla="*/ 709789 w 709789"/>
                <a:gd name="connsiteY4" fmla="*/ 6395190 h 6395190"/>
                <a:gd name="connsiteX5" fmla="*/ 0 w 709789"/>
                <a:gd name="connsiteY5" fmla="*/ 6395190 h 6395190"/>
                <a:gd name="connsiteX6" fmla="*/ 0 w 709789"/>
                <a:gd name="connsiteY6" fmla="*/ 6395190 h 6395190"/>
                <a:gd name="connsiteX7" fmla="*/ 0 w 709789"/>
                <a:gd name="connsiteY7" fmla="*/ 118301 h 6395190"/>
                <a:gd name="connsiteX8" fmla="*/ 118301 w 709789"/>
                <a:gd name="connsiteY8" fmla="*/ 0 h 639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789" h="6395190">
                  <a:moveTo>
                    <a:pt x="709789" y="1065894"/>
                  </a:moveTo>
                  <a:lnTo>
                    <a:pt x="709789" y="5329296"/>
                  </a:lnTo>
                  <a:cubicBezTo>
                    <a:pt x="709789" y="5917972"/>
                    <a:pt x="703910" y="6395185"/>
                    <a:pt x="696659" y="6395185"/>
                  </a:cubicBezTo>
                  <a:lnTo>
                    <a:pt x="0" y="6395185"/>
                  </a:lnTo>
                  <a:lnTo>
                    <a:pt x="0" y="6395185"/>
                  </a:lnTo>
                  <a:lnTo>
                    <a:pt x="0" y="5"/>
                  </a:lnTo>
                  <a:lnTo>
                    <a:pt x="0" y="5"/>
                  </a:lnTo>
                  <a:lnTo>
                    <a:pt x="696659" y="5"/>
                  </a:lnTo>
                  <a:cubicBezTo>
                    <a:pt x="703910" y="5"/>
                    <a:pt x="709789" y="477218"/>
                    <a:pt x="709789" y="1065894"/>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8474" rIns="282299" bIns="158475" numCol="1" spcCol="1270" anchor="ctr" anchorCtr="0">
              <a:noAutofit/>
            </a:bodyPr>
            <a:lstStyle/>
            <a:p>
              <a:pPr marL="228600" lvl="1" indent="-228600" algn="l" defTabSz="889000">
                <a:lnSpc>
                  <a:spcPct val="90000"/>
                </a:lnSpc>
                <a:spcBef>
                  <a:spcPct val="0"/>
                </a:spcBef>
                <a:spcAft>
                  <a:spcPct val="15000"/>
                </a:spcAft>
                <a:buChar char="••"/>
              </a:pPr>
              <a:r>
                <a:rPr lang="el-GR"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Μαθηματικά </a:t>
              </a:r>
              <a:r>
                <a:rPr lang="el-GR" sz="20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10</a:t>
              </a:r>
            </a:p>
            <a:p>
              <a:pPr marL="228600" lvl="1" indent="-228600" algn="l" defTabSz="889000">
                <a:lnSpc>
                  <a:spcPct val="90000"/>
                </a:lnSpc>
                <a:spcBef>
                  <a:spcPct val="0"/>
                </a:spcBef>
                <a:spcAft>
                  <a:spcPct val="15000"/>
                </a:spcAft>
                <a:buChar char="••"/>
              </a:pPr>
              <a:r>
                <a:rPr lang="el-GR"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Φυσική 7</a:t>
              </a:r>
            </a:p>
          </p:txBody>
        </p:sp>
        <p:sp>
          <p:nvSpPr>
            <p:cNvPr id="6" name="Freeform 5"/>
            <p:cNvSpPr/>
            <p:nvPr/>
          </p:nvSpPr>
          <p:spPr>
            <a:xfrm>
              <a:off x="1087570" y="1700529"/>
              <a:ext cx="3556051" cy="1355014"/>
            </a:xfrm>
            <a:custGeom>
              <a:avLst/>
              <a:gdLst>
                <a:gd name="connsiteX0" fmla="*/ 0 w 3479849"/>
                <a:gd name="connsiteY0" fmla="*/ 225840 h 1355014"/>
                <a:gd name="connsiteX1" fmla="*/ 225840 w 3479849"/>
                <a:gd name="connsiteY1" fmla="*/ 0 h 1355014"/>
                <a:gd name="connsiteX2" fmla="*/ 3254009 w 3479849"/>
                <a:gd name="connsiteY2" fmla="*/ 0 h 1355014"/>
                <a:gd name="connsiteX3" fmla="*/ 3479849 w 3479849"/>
                <a:gd name="connsiteY3" fmla="*/ 225840 h 1355014"/>
                <a:gd name="connsiteX4" fmla="*/ 3479849 w 3479849"/>
                <a:gd name="connsiteY4" fmla="*/ 1129174 h 1355014"/>
                <a:gd name="connsiteX5" fmla="*/ 3254009 w 3479849"/>
                <a:gd name="connsiteY5" fmla="*/ 1355014 h 1355014"/>
                <a:gd name="connsiteX6" fmla="*/ 225840 w 3479849"/>
                <a:gd name="connsiteY6" fmla="*/ 1355014 h 1355014"/>
                <a:gd name="connsiteX7" fmla="*/ 0 w 3479849"/>
                <a:gd name="connsiteY7" fmla="*/ 1129174 h 1355014"/>
                <a:gd name="connsiteX8" fmla="*/ 0 w 3479849"/>
                <a:gd name="connsiteY8" fmla="*/ 225840 h 13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9849" h="1355014">
                  <a:moveTo>
                    <a:pt x="0" y="225840"/>
                  </a:moveTo>
                  <a:cubicBezTo>
                    <a:pt x="0" y="101112"/>
                    <a:pt x="101112" y="0"/>
                    <a:pt x="225840" y="0"/>
                  </a:cubicBezTo>
                  <a:lnTo>
                    <a:pt x="3254009" y="0"/>
                  </a:lnTo>
                  <a:cubicBezTo>
                    <a:pt x="3378737" y="0"/>
                    <a:pt x="3479849" y="101112"/>
                    <a:pt x="3479849" y="225840"/>
                  </a:cubicBezTo>
                  <a:lnTo>
                    <a:pt x="3479849" y="1129174"/>
                  </a:lnTo>
                  <a:cubicBezTo>
                    <a:pt x="3479849" y="1253902"/>
                    <a:pt x="3378737" y="1355014"/>
                    <a:pt x="3254009" y="1355014"/>
                  </a:cubicBezTo>
                  <a:lnTo>
                    <a:pt x="225840" y="1355014"/>
                  </a:lnTo>
                  <a:cubicBezTo>
                    <a:pt x="101112" y="1355014"/>
                    <a:pt x="0" y="1253902"/>
                    <a:pt x="0" y="1129174"/>
                  </a:cubicBezTo>
                  <a:lnTo>
                    <a:pt x="0" y="22584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2826" tIns="119486" rIns="172826" bIns="119486" numCol="1" spcCol="1270" anchor="ctr" anchorCtr="0">
              <a:noAutofit/>
            </a:bodyPr>
            <a:lstStyle/>
            <a:p>
              <a:pPr lvl="0" algn="ctr" defTabSz="1244600">
                <a:lnSpc>
                  <a:spcPct val="90000"/>
                </a:lnSpc>
                <a:spcBef>
                  <a:spcPct val="0"/>
                </a:spcBef>
                <a:spcAft>
                  <a:spcPct val="35000"/>
                </a:spcAft>
              </a:pPr>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Υποχρεωτικά Μαθήματα (</a:t>
              </a:r>
              <a:r>
                <a:rPr lang="en-US"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2)</a:t>
              </a:r>
              <a:endPar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endParaRPr>
            </a:p>
          </p:txBody>
        </p:sp>
        <p:sp>
          <p:nvSpPr>
            <p:cNvPr id="7" name="Freeform 6"/>
            <p:cNvSpPr/>
            <p:nvPr/>
          </p:nvSpPr>
          <p:spPr>
            <a:xfrm>
              <a:off x="4645247" y="3123613"/>
              <a:ext cx="6316056" cy="3002551"/>
            </a:xfrm>
            <a:custGeom>
              <a:avLst/>
              <a:gdLst>
                <a:gd name="connsiteX0" fmla="*/ 500435 w 3002550"/>
                <a:gd name="connsiteY0" fmla="*/ 0 h 6316055"/>
                <a:gd name="connsiteX1" fmla="*/ 2502115 w 3002550"/>
                <a:gd name="connsiteY1" fmla="*/ 0 h 6316055"/>
                <a:gd name="connsiteX2" fmla="*/ 3002550 w 3002550"/>
                <a:gd name="connsiteY2" fmla="*/ 500435 h 6316055"/>
                <a:gd name="connsiteX3" fmla="*/ 3002550 w 3002550"/>
                <a:gd name="connsiteY3" fmla="*/ 6316055 h 6316055"/>
                <a:gd name="connsiteX4" fmla="*/ 3002550 w 3002550"/>
                <a:gd name="connsiteY4" fmla="*/ 6316055 h 6316055"/>
                <a:gd name="connsiteX5" fmla="*/ 0 w 3002550"/>
                <a:gd name="connsiteY5" fmla="*/ 6316055 h 6316055"/>
                <a:gd name="connsiteX6" fmla="*/ 0 w 3002550"/>
                <a:gd name="connsiteY6" fmla="*/ 6316055 h 6316055"/>
                <a:gd name="connsiteX7" fmla="*/ 0 w 3002550"/>
                <a:gd name="connsiteY7" fmla="*/ 500435 h 6316055"/>
                <a:gd name="connsiteX8" fmla="*/ 500435 w 3002550"/>
                <a:gd name="connsiteY8" fmla="*/ 0 h 631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550" h="6316055">
                  <a:moveTo>
                    <a:pt x="3002550" y="1052698"/>
                  </a:moveTo>
                  <a:lnTo>
                    <a:pt x="3002550" y="5263357"/>
                  </a:lnTo>
                  <a:cubicBezTo>
                    <a:pt x="3002550" y="5844746"/>
                    <a:pt x="2896039" y="6316054"/>
                    <a:pt x="2764651" y="6316054"/>
                  </a:cubicBezTo>
                  <a:lnTo>
                    <a:pt x="0" y="6316054"/>
                  </a:lnTo>
                  <a:lnTo>
                    <a:pt x="0" y="6316054"/>
                  </a:lnTo>
                  <a:lnTo>
                    <a:pt x="0" y="1"/>
                  </a:lnTo>
                  <a:lnTo>
                    <a:pt x="0" y="1"/>
                  </a:lnTo>
                  <a:lnTo>
                    <a:pt x="2764651" y="1"/>
                  </a:lnTo>
                  <a:cubicBezTo>
                    <a:pt x="2896039" y="1"/>
                    <a:pt x="3002550" y="471309"/>
                    <a:pt x="3002550" y="1052698"/>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270397" rIns="394222" bIns="270398" numCol="1" spcCol="1270" anchor="ctr" anchorCtr="0">
              <a:noAutofit/>
            </a:bodyPr>
            <a:lstStyle/>
            <a:p>
              <a:pPr marL="228600" lvl="1" indent="-228600" algn="l" defTabSz="889000">
                <a:lnSpc>
                  <a:spcPct val="90000"/>
                </a:lnSpc>
                <a:spcBef>
                  <a:spcPct val="0"/>
                </a:spcBef>
                <a:spcAft>
                  <a:spcPct val="15000"/>
                </a:spcAft>
                <a:buChar char="••"/>
              </a:pPr>
              <a:r>
                <a:rPr lang="el-GR"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Χημεία</a:t>
              </a:r>
            </a:p>
            <a:p>
              <a:pPr marL="228600" lvl="1" indent="-228600" algn="l" defTabSz="889000">
                <a:lnSpc>
                  <a:spcPct val="90000"/>
                </a:lnSpc>
                <a:spcBef>
                  <a:spcPct val="0"/>
                </a:spcBef>
                <a:spcAft>
                  <a:spcPct val="15000"/>
                </a:spcAft>
                <a:buChar char="••"/>
              </a:pPr>
              <a:r>
                <a:rPr lang="el-GR"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Βιολογία</a:t>
              </a:r>
            </a:p>
            <a:p>
              <a:pPr marL="228600" lvl="1" indent="-228600" algn="l" defTabSz="889000">
                <a:lnSpc>
                  <a:spcPct val="90000"/>
                </a:lnSpc>
                <a:spcBef>
                  <a:spcPct val="0"/>
                </a:spcBef>
                <a:spcAft>
                  <a:spcPct val="15000"/>
                </a:spcAft>
                <a:buChar char="••"/>
              </a:pPr>
              <a:r>
                <a:rPr lang="el-GR"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Αγγλικά ή Γαλλικά ή Ιταλικά</a:t>
              </a:r>
            </a:p>
            <a:p>
              <a:pPr marL="228600" lvl="1" indent="-228600" algn="l" defTabSz="889000">
                <a:lnSpc>
                  <a:spcPct val="90000"/>
                </a:lnSpc>
                <a:spcBef>
                  <a:spcPct val="0"/>
                </a:spcBef>
                <a:spcAft>
                  <a:spcPct val="15000"/>
                </a:spcAft>
                <a:buChar char="••"/>
              </a:pPr>
              <a:r>
                <a:rPr lang="el-GR"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Πληροφορική</a:t>
              </a:r>
            </a:p>
            <a:p>
              <a:pPr marL="228600" lvl="1" indent="-228600" algn="l" defTabSz="889000">
                <a:lnSpc>
                  <a:spcPct val="90000"/>
                </a:lnSpc>
                <a:spcBef>
                  <a:spcPct val="0"/>
                </a:spcBef>
                <a:spcAft>
                  <a:spcPct val="15000"/>
                </a:spcAft>
                <a:buChar char="••"/>
              </a:pPr>
              <a:r>
                <a:rPr lang="el-GR"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Σχεδιασμός και Τεχνολογία</a:t>
              </a:r>
            </a:p>
            <a:p>
              <a:pPr marL="228600" lvl="1" indent="-228600" algn="l" defTabSz="889000">
                <a:lnSpc>
                  <a:spcPct val="90000"/>
                </a:lnSpc>
                <a:spcBef>
                  <a:spcPct val="0"/>
                </a:spcBef>
                <a:spcAft>
                  <a:spcPct val="15000"/>
                </a:spcAft>
                <a:buChar char="••"/>
              </a:pPr>
              <a:r>
                <a:rPr lang="el-GR" sz="20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Ελεύθερο Προοπτικό Σχέδιο</a:t>
              </a:r>
            </a:p>
          </p:txBody>
        </p:sp>
        <p:sp>
          <p:nvSpPr>
            <p:cNvPr id="8" name="Freeform 7"/>
            <p:cNvSpPr/>
            <p:nvPr/>
          </p:nvSpPr>
          <p:spPr>
            <a:xfrm>
              <a:off x="1087570" y="3947063"/>
              <a:ext cx="3552780" cy="1355014"/>
            </a:xfrm>
            <a:custGeom>
              <a:avLst/>
              <a:gdLst>
                <a:gd name="connsiteX0" fmla="*/ 0 w 3552780"/>
                <a:gd name="connsiteY0" fmla="*/ 225840 h 1355014"/>
                <a:gd name="connsiteX1" fmla="*/ 225840 w 3552780"/>
                <a:gd name="connsiteY1" fmla="*/ 0 h 1355014"/>
                <a:gd name="connsiteX2" fmla="*/ 3326940 w 3552780"/>
                <a:gd name="connsiteY2" fmla="*/ 0 h 1355014"/>
                <a:gd name="connsiteX3" fmla="*/ 3552780 w 3552780"/>
                <a:gd name="connsiteY3" fmla="*/ 225840 h 1355014"/>
                <a:gd name="connsiteX4" fmla="*/ 3552780 w 3552780"/>
                <a:gd name="connsiteY4" fmla="*/ 1129174 h 1355014"/>
                <a:gd name="connsiteX5" fmla="*/ 3326940 w 3552780"/>
                <a:gd name="connsiteY5" fmla="*/ 1355014 h 1355014"/>
                <a:gd name="connsiteX6" fmla="*/ 225840 w 3552780"/>
                <a:gd name="connsiteY6" fmla="*/ 1355014 h 1355014"/>
                <a:gd name="connsiteX7" fmla="*/ 0 w 3552780"/>
                <a:gd name="connsiteY7" fmla="*/ 1129174 h 1355014"/>
                <a:gd name="connsiteX8" fmla="*/ 0 w 3552780"/>
                <a:gd name="connsiteY8" fmla="*/ 225840 h 13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2780" h="1355014">
                  <a:moveTo>
                    <a:pt x="0" y="225840"/>
                  </a:moveTo>
                  <a:cubicBezTo>
                    <a:pt x="0" y="101112"/>
                    <a:pt x="101112" y="0"/>
                    <a:pt x="225840" y="0"/>
                  </a:cubicBezTo>
                  <a:lnTo>
                    <a:pt x="3326940" y="0"/>
                  </a:lnTo>
                  <a:cubicBezTo>
                    <a:pt x="3451668" y="0"/>
                    <a:pt x="3552780" y="101112"/>
                    <a:pt x="3552780" y="225840"/>
                  </a:cubicBezTo>
                  <a:lnTo>
                    <a:pt x="3552780" y="1129174"/>
                  </a:lnTo>
                  <a:cubicBezTo>
                    <a:pt x="3552780" y="1253902"/>
                    <a:pt x="3451668" y="1355014"/>
                    <a:pt x="3326940" y="1355014"/>
                  </a:cubicBezTo>
                  <a:lnTo>
                    <a:pt x="225840" y="1355014"/>
                  </a:lnTo>
                  <a:cubicBezTo>
                    <a:pt x="101112" y="1355014"/>
                    <a:pt x="0" y="1253902"/>
                    <a:pt x="0" y="1129174"/>
                  </a:cubicBezTo>
                  <a:lnTo>
                    <a:pt x="0" y="22584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2826" tIns="119486" rIns="172826" bIns="119486" numCol="1" spcCol="1270" anchor="ctr" anchorCtr="0">
              <a:noAutofit/>
            </a:bodyPr>
            <a:lstStyle/>
            <a:p>
              <a:pPr lvl="0" algn="ctr" defTabSz="1244600">
                <a:lnSpc>
                  <a:spcPct val="90000"/>
                </a:lnSpc>
                <a:spcBef>
                  <a:spcPct val="0"/>
                </a:spcBef>
                <a:spcAft>
                  <a:spcPct val="35000"/>
                </a:spcAft>
              </a:pPr>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Επιλεγόμενα Μαθήματα</a:t>
              </a:r>
              <a:r>
                <a:rPr lang="en-US"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 </a:t>
              </a:r>
              <a:r>
                <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a:t>
              </a:r>
              <a:r>
                <a:rPr lang="en-US"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rPr>
                <a:t>2)</a:t>
              </a:r>
              <a:endParaRPr lang="el-GR" sz="2800" kern="1200" dirty="0">
                <a:solidFill>
                  <a:schemeClr val="tx2"/>
                </a:solidFill>
                <a:latin typeface="Comic Sans MS" panose="030F0702030302020204" pitchFamily="66" charset="0"/>
                <a:ea typeface="Arial Unicode MS" panose="020B0604020202020204" pitchFamily="34" charset="-128"/>
                <a:cs typeface="Arial Unicode MS" panose="020B0604020202020204" pitchFamily="34" charset="-128"/>
              </a:endParaRPr>
            </a:p>
          </p:txBody>
        </p:sp>
      </p:grpSp>
    </p:spTree>
    <p:extLst>
      <p:ext uri="{BB962C8B-B14F-4D97-AF65-F5344CB8AC3E}">
        <p14:creationId xmlns:p14="http://schemas.microsoft.com/office/powerpoint/2010/main" val="29441192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0"/>
            <a:ext cx="6096000" cy="1671635"/>
          </a:xfrm>
        </p:spPr>
        <p:txBody>
          <a:bodyPr>
            <a:normAutofit/>
          </a:bodyPr>
          <a:lstStyle/>
          <a:p>
            <a:r>
              <a:rPr lang="el-GR" sz="2000" b="1" u="sng" dirty="0">
                <a:latin typeface="Comic Sans MS" panose="030F0702030302020204" pitchFamily="66" charset="0"/>
                <a:ea typeface="Arial Unicode MS" panose="020B0604020202020204" pitchFamily="34" charset="-128"/>
                <a:cs typeface="Arial Greek" panose="020B0604020202020204" pitchFamily="34" charset="0"/>
              </a:rPr>
              <a:t>Κατεύθυνση Οικονομικών Επιστημών                   </a:t>
            </a:r>
            <a:r>
              <a:rPr lang="el-GR" sz="2000" b="1" u="sng" dirty="0">
                <a:latin typeface="Comic Sans MS" panose="030F0702030302020204" pitchFamily="66" charset="0"/>
                <a:cs typeface="Arial Greek" panose="020B0604020202020204" pitchFamily="34" charset="0"/>
              </a:rPr>
              <a:t>(4η)</a:t>
            </a:r>
            <a:endParaRPr lang="en-US" sz="2000" u="sng" dirty="0">
              <a:latin typeface="Comic Sans MS" panose="030F0702030302020204" pitchFamily="66" charset="0"/>
              <a:ea typeface="Arial Unicode MS" panose="020B0604020202020204" pitchFamily="34" charset="-128"/>
              <a:cs typeface="Arial Greek" panose="020B0604020202020204" pitchFamily="34" charset="0"/>
            </a:endParaRP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1889441110"/>
              </p:ext>
            </p:extLst>
          </p:nvPr>
        </p:nvGraphicFramePr>
        <p:xfrm>
          <a:off x="611560" y="1828800"/>
          <a:ext cx="8064896" cy="45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83645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76808"/>
            <a:ext cx="8529580" cy="1371600"/>
          </a:xfrm>
        </p:spPr>
        <p:txBody>
          <a:bodyPr>
            <a:normAutofit/>
          </a:bodyPr>
          <a:lstStyle/>
          <a:p>
            <a:r>
              <a:rPr lang="el-GR" sz="2000" b="1" dirty="0">
                <a:latin typeface="Comic Sans MS" panose="030F0702030302020204" pitchFamily="66" charset="0"/>
                <a:ea typeface="Arial Unicode MS" panose="020B0604020202020204" pitchFamily="34" charset="-128"/>
                <a:cs typeface="Arial Greek" panose="020B0604020202020204" pitchFamily="34" charset="0"/>
              </a:rPr>
              <a:t>Κατεύθυνση Εμπορίου και Υπηρεσιών </a:t>
            </a:r>
            <a:r>
              <a:rPr lang="el-GR" sz="2000" b="1" dirty="0">
                <a:latin typeface="Comic Sans MS" panose="030F0702030302020204" pitchFamily="66" charset="0"/>
                <a:cs typeface="Arial Greek" panose="020B0604020202020204" pitchFamily="34" charset="0"/>
              </a:rPr>
              <a:t>(5η)</a:t>
            </a:r>
            <a:endParaRPr lang="en-US" sz="2000" dirty="0">
              <a:latin typeface="Comic Sans MS" panose="030F0702030302020204" pitchFamily="66" charset="0"/>
              <a:ea typeface="Arial Unicode MS" panose="020B0604020202020204" pitchFamily="34" charset="-128"/>
              <a:cs typeface="Arial Greek" panose="020B0604020202020204" pitchFamily="34" charset="0"/>
            </a:endParaRPr>
          </a:p>
        </p:txBody>
      </p:sp>
      <p:graphicFrame>
        <p:nvGraphicFramePr>
          <p:cNvPr id="4" name="Content Placeholder 7"/>
          <p:cNvGraphicFramePr>
            <a:graphicFrameLocks/>
          </p:cNvGraphicFramePr>
          <p:nvPr>
            <p:extLst>
              <p:ext uri="{D42A27DB-BD31-4B8C-83A1-F6EECF244321}">
                <p14:modId xmlns:p14="http://schemas.microsoft.com/office/powerpoint/2010/main" val="191309727"/>
              </p:ext>
            </p:extLst>
          </p:nvPr>
        </p:nvGraphicFramePr>
        <p:xfrm>
          <a:off x="634480" y="1447800"/>
          <a:ext cx="828092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82136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5840" y="67485"/>
            <a:ext cx="7680960" cy="1371600"/>
          </a:xfrm>
        </p:spPr>
        <p:txBody>
          <a:bodyPr>
            <a:normAutofit/>
          </a:bodyPr>
          <a:lstStyle/>
          <a:p>
            <a:r>
              <a:rPr lang="el-GR" altLang="en-US" sz="2000" b="1" u="sng" dirty="0">
                <a:latin typeface="Comic Sans MS" panose="030F0702030302020204" pitchFamily="66" charset="0"/>
                <a:ea typeface="Arial Unicode MS" panose="020B0604020202020204" pitchFamily="34" charset="-128"/>
                <a:cs typeface="Arial Greek" panose="020B0604020202020204" pitchFamily="34" charset="0"/>
              </a:rPr>
              <a:t>Κατεύθυνση Καλών Τεχνών </a:t>
            </a:r>
            <a:r>
              <a:rPr lang="el-GR" sz="2000" b="1" u="sng" dirty="0">
                <a:latin typeface="Comic Sans MS" panose="030F0702030302020204" pitchFamily="66" charset="0"/>
                <a:cs typeface="Arial Greek" panose="020B0604020202020204" pitchFamily="34" charset="0"/>
              </a:rPr>
              <a:t>(6η)</a:t>
            </a:r>
            <a:endParaRPr lang="en-US" sz="2000" u="sng" dirty="0">
              <a:latin typeface="Comic Sans MS" panose="030F0702030302020204" pitchFamily="66" charset="0"/>
              <a:ea typeface="Arial Unicode MS" panose="020B0604020202020204" pitchFamily="34" charset="-128"/>
              <a:cs typeface="Arial Greek" panose="020B0604020202020204" pitchFamily="34" charset="0"/>
            </a:endParaRPr>
          </a:p>
        </p:txBody>
      </p:sp>
      <p:sp>
        <p:nvSpPr>
          <p:cNvPr id="2" name="Content Placeholder 1"/>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63</a:t>
            </a:fld>
            <a:endParaRPr lang="en-US"/>
          </a:p>
        </p:txBody>
      </p:sp>
      <p:graphicFrame>
        <p:nvGraphicFramePr>
          <p:cNvPr id="4" name="Content Placeholder 7"/>
          <p:cNvGraphicFramePr>
            <a:graphicFrameLocks/>
          </p:cNvGraphicFramePr>
          <p:nvPr>
            <p:extLst>
              <p:ext uri="{D42A27DB-BD31-4B8C-83A1-F6EECF244321}">
                <p14:modId xmlns:p14="http://schemas.microsoft.com/office/powerpoint/2010/main" val="246182538"/>
              </p:ext>
            </p:extLst>
          </p:nvPr>
        </p:nvGraphicFramePr>
        <p:xfrm>
          <a:off x="304800" y="1531970"/>
          <a:ext cx="8745523" cy="4878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94923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171343" y="0"/>
            <a:ext cx="6978428" cy="1600200"/>
          </a:xfrm>
        </p:spPr>
        <p:txBody>
          <a:bodyPr>
            <a:noAutofit/>
          </a:bodyPr>
          <a:lstStyle/>
          <a:p>
            <a:pPr algn="ctr" eaLnBrk="1" hangingPunct="1"/>
            <a:r>
              <a:rPr lang="el-GR" altLang="el-GR" sz="1800" b="1" dirty="0">
                <a:latin typeface="Comic Sans MS" panose="030F0702030302020204" pitchFamily="66" charset="0"/>
                <a:cs typeface="Arial Greek" panose="020B0604020202020204" pitchFamily="34" charset="0"/>
              </a:rPr>
              <a:t>ΚΑΤΕΥΘΥΝΣΕΙΣ</a:t>
            </a:r>
            <a:br>
              <a:rPr lang="el-GR" altLang="el-GR" sz="1800" b="1" dirty="0">
                <a:latin typeface="Comic Sans MS" panose="030F0702030302020204" pitchFamily="66" charset="0"/>
                <a:cs typeface="Arial Greek" panose="020B0604020202020204" pitchFamily="34" charset="0"/>
              </a:rPr>
            </a:br>
            <a:r>
              <a:rPr lang="el-GR" altLang="el-GR" sz="1800" b="1" dirty="0">
                <a:latin typeface="Comic Sans MS" panose="030F0702030302020204" pitchFamily="66" charset="0"/>
                <a:cs typeface="Arial Greek" panose="020B0604020202020204" pitchFamily="34" charset="0"/>
              </a:rPr>
              <a:t>ΚΑΙ ΕΝΔΕΙΚΤΙΚΕΣ ΣΠΟΥΔΕΣ</a:t>
            </a:r>
            <a:br>
              <a:rPr lang="el-GR" altLang="el-GR" sz="1800" b="1" dirty="0">
                <a:latin typeface="Comic Sans MS" panose="030F0702030302020204" pitchFamily="66" charset="0"/>
                <a:cs typeface="Arial Greek" panose="020B0604020202020204" pitchFamily="34" charset="0"/>
              </a:rPr>
            </a:br>
            <a:r>
              <a:rPr lang="el-GR" altLang="el-GR" sz="1800" b="1" dirty="0">
                <a:latin typeface="Comic Sans MS" panose="030F0702030302020204" pitchFamily="66" charset="0"/>
                <a:cs typeface="Arial Greek" panose="020B0604020202020204" pitchFamily="34" charset="0"/>
              </a:rPr>
              <a:t>(ανάλογα με τα μαθήματα επιλογής στη Β΄ και Γ΄ Λυκείου</a:t>
            </a:r>
            <a:r>
              <a:rPr lang="el-GR" altLang="el-GR" sz="2000" b="1" dirty="0">
                <a:latin typeface="Comic Sans MS" panose="030F0702030302020204" pitchFamily="66" charset="0"/>
                <a:cs typeface="Times New Roman" panose="02020603050405020304" pitchFamily="18" charset="0"/>
              </a:rPr>
              <a:t>)</a:t>
            </a:r>
            <a:endParaRPr lang="en-GB" altLang="el-GR" sz="2000" b="1" dirty="0">
              <a:latin typeface="Comic Sans MS" panose="030F0702030302020204" pitchFamily="66"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58975485"/>
              </p:ext>
            </p:extLst>
          </p:nvPr>
        </p:nvGraphicFramePr>
        <p:xfrm>
          <a:off x="1171343" y="1611541"/>
          <a:ext cx="7187514" cy="4653794"/>
        </p:xfrm>
        <a:graphic>
          <a:graphicData uri="http://schemas.openxmlformats.org/drawingml/2006/table">
            <a:tbl>
              <a:tblPr firstRow="1" bandRow="1">
                <a:tableStyleId>{5C22544A-7EE6-4342-B048-85BDC9FD1C3A}</a:tableStyleId>
              </a:tblPr>
              <a:tblGrid>
                <a:gridCol w="3593757">
                  <a:extLst>
                    <a:ext uri="{9D8B030D-6E8A-4147-A177-3AD203B41FA5}">
                      <a16:colId xmlns:a16="http://schemas.microsoft.com/office/drawing/2014/main" val="20000"/>
                    </a:ext>
                  </a:extLst>
                </a:gridCol>
                <a:gridCol w="3593757">
                  <a:extLst>
                    <a:ext uri="{9D8B030D-6E8A-4147-A177-3AD203B41FA5}">
                      <a16:colId xmlns:a16="http://schemas.microsoft.com/office/drawing/2014/main" val="20001"/>
                    </a:ext>
                  </a:extLst>
                </a:gridCol>
              </a:tblGrid>
              <a:tr h="1676400">
                <a:tc>
                  <a:txBody>
                    <a:bodyPr/>
                    <a:lstStyle/>
                    <a:p>
                      <a:pPr algn="ctr">
                        <a:lnSpc>
                          <a:spcPct val="115000"/>
                        </a:lnSpc>
                        <a:spcAft>
                          <a:spcPts val="0"/>
                        </a:spcAft>
                      </a:pPr>
                      <a:r>
                        <a:rPr lang="el-GR" sz="2000" b="1" dirty="0">
                          <a:effectLst/>
                          <a:latin typeface="Comic Sans MS" panose="030F0702030302020204" pitchFamily="66" charset="0"/>
                          <a:ea typeface="Calibri" panose="020F0502020204030204" pitchFamily="34" charset="0"/>
                          <a:cs typeface="Arial Greek" panose="020B0604020202020204" pitchFamily="34" charset="0"/>
                        </a:rPr>
                        <a:t>ΚΑΤΕΥΘΥΝΣΗ 1: ΚΛΑΣΙΚΩΝ ΚΑΙ ΑΝΘΡΩΠΙΣΤΙΚΩΝ ΣΠΟΥΔΩΝ</a:t>
                      </a:r>
                      <a:endParaRPr lang="en-GB" sz="2000" dirty="0">
                        <a:effectLst/>
                        <a:latin typeface="Comic Sans MS" panose="030F0702030302020204" pitchFamily="66" charset="0"/>
                        <a:ea typeface="Calibri" panose="020F0502020204030204" pitchFamily="34" charset="0"/>
                        <a:cs typeface="Arial Greek" panose="020B0604020202020204" pitchFamily="34" charset="0"/>
                      </a:endParaRPr>
                    </a:p>
                  </a:txBody>
                  <a:tcPr marL="38581" marR="38581" marT="0" marB="0"/>
                </a:tc>
                <a:tc>
                  <a:txBody>
                    <a:bodyPr/>
                    <a:lstStyle/>
                    <a:p>
                      <a:pPr algn="ctr">
                        <a:lnSpc>
                          <a:spcPct val="115000"/>
                        </a:lnSpc>
                        <a:spcAft>
                          <a:spcPts val="0"/>
                        </a:spcAft>
                      </a:pPr>
                      <a:r>
                        <a:rPr lang="el-GR" sz="2000" b="1" dirty="0">
                          <a:effectLst/>
                          <a:latin typeface="Comic Sans MS" panose="030F0702030302020204" pitchFamily="66" charset="0"/>
                          <a:ea typeface="Calibri" panose="020F0502020204030204" pitchFamily="34" charset="0"/>
                          <a:cs typeface="Arial Greek" panose="020B0604020202020204" pitchFamily="34" charset="0"/>
                        </a:rPr>
                        <a:t>ΚΑΤΕΥΘΥΝΣΗ 2:</a:t>
                      </a:r>
                    </a:p>
                    <a:p>
                      <a:pPr algn="ctr">
                        <a:lnSpc>
                          <a:spcPct val="115000"/>
                        </a:lnSpc>
                        <a:spcAft>
                          <a:spcPts val="0"/>
                        </a:spcAft>
                      </a:pPr>
                      <a:r>
                        <a:rPr lang="el-GR" sz="2000" b="1" dirty="0">
                          <a:effectLst/>
                          <a:latin typeface="Comic Sans MS" panose="030F0702030302020204" pitchFamily="66" charset="0"/>
                          <a:ea typeface="Calibri" panose="020F0502020204030204" pitchFamily="34" charset="0"/>
                          <a:cs typeface="Arial Greek" panose="020B0604020202020204" pitchFamily="34" charset="0"/>
                        </a:rPr>
                        <a:t>ΞΕΝΩΝ ΓΛΩΣΣΩΝ ΚΑΙ ΕΥΡΩΠΑΪΚΩΝ ΣΠΟΥΔΩΝ</a:t>
                      </a:r>
                      <a:endParaRPr lang="en-GB" sz="2000" dirty="0">
                        <a:effectLst/>
                        <a:latin typeface="Comic Sans MS" panose="030F0702030302020204" pitchFamily="66" charset="0"/>
                        <a:ea typeface="Calibri" panose="020F0502020204030204" pitchFamily="34" charset="0"/>
                        <a:cs typeface="Arial Greek" panose="020B0604020202020204" pitchFamily="34" charset="0"/>
                      </a:endParaRPr>
                    </a:p>
                  </a:txBody>
                  <a:tcPr marL="38581" marR="38581" marT="0" marB="0"/>
                </a:tc>
                <a:extLst>
                  <a:ext uri="{0D108BD9-81ED-4DB2-BD59-A6C34878D82A}">
                    <a16:rowId xmlns:a16="http://schemas.microsoft.com/office/drawing/2014/main" val="10000"/>
                  </a:ext>
                </a:extLst>
              </a:tr>
              <a:tr h="2977394">
                <a:tc gridSpan="2">
                  <a:txBody>
                    <a:bodyPr/>
                    <a:lstStyle/>
                    <a:p>
                      <a:pPr algn="ctr"/>
                      <a:endParaRPr lang="en-GB" sz="2800" b="1" dirty="0">
                        <a:solidFill>
                          <a:schemeClr val="accent2">
                            <a:lumMod val="50000"/>
                          </a:schemeClr>
                        </a:solidFill>
                        <a:latin typeface="Arial Greek" panose="020B0604020202020204" pitchFamily="34" charset="0"/>
                        <a:cs typeface="Arial Greek" panose="020B0604020202020204" pitchFamily="34" charset="0"/>
                      </a:endParaRPr>
                    </a:p>
                  </a:txBody>
                  <a:tcPr marL="51441" marR="51441" marT="34283" marB="34283"/>
                </a:tc>
                <a:tc h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Footer Placeholder 2"/>
          <p:cNvSpPr>
            <a:spLocks noGrp="1"/>
          </p:cNvSpPr>
          <p:nvPr>
            <p:ph type="ftr" sz="quarter" idx="11"/>
          </p:nvPr>
        </p:nvSpPr>
        <p:spPr/>
        <p:txBody>
          <a:bodyPr/>
          <a:lstStyle/>
          <a:p>
            <a:r>
              <a:rPr lang="el-GR"/>
              <a:t>ΥΣΕΑ -  15/11/2021</a:t>
            </a: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473583268"/>
              </p:ext>
            </p:extLst>
          </p:nvPr>
        </p:nvGraphicFramePr>
        <p:xfrm>
          <a:off x="1171343" y="3429000"/>
          <a:ext cx="7187514" cy="3383280"/>
        </p:xfrm>
        <a:graphic>
          <a:graphicData uri="http://schemas.openxmlformats.org/drawingml/2006/table">
            <a:tbl>
              <a:tblPr firstRow="1" bandRow="1">
                <a:tableStyleId>{5C22544A-7EE6-4342-B048-85BDC9FD1C3A}</a:tableStyleId>
              </a:tblPr>
              <a:tblGrid>
                <a:gridCol w="3593757">
                  <a:extLst>
                    <a:ext uri="{9D8B030D-6E8A-4147-A177-3AD203B41FA5}">
                      <a16:colId xmlns:a16="http://schemas.microsoft.com/office/drawing/2014/main" val="1199553964"/>
                    </a:ext>
                  </a:extLst>
                </a:gridCol>
                <a:gridCol w="3593757">
                  <a:extLst>
                    <a:ext uri="{9D8B030D-6E8A-4147-A177-3AD203B41FA5}">
                      <a16:colId xmlns:a16="http://schemas.microsoft.com/office/drawing/2014/main" val="3585309612"/>
                    </a:ext>
                  </a:extLst>
                </a:gridCol>
              </a:tblGrid>
              <a:tr h="2804160">
                <a:tc>
                  <a:txBody>
                    <a:bodyPr/>
                    <a:lstStyle/>
                    <a:p>
                      <a:pPr algn="ctr"/>
                      <a:r>
                        <a:rPr lang="el-GR" sz="1800" b="1" kern="1200" dirty="0">
                          <a:solidFill>
                            <a:schemeClr val="tx1"/>
                          </a:solidFill>
                          <a:effectLst/>
                          <a:latin typeface="Comic Sans MS" panose="030F0702030302020204" pitchFamily="66" charset="0"/>
                          <a:ea typeface="+mn-ea"/>
                          <a:cs typeface="Arial Greek" panose="020B0604020202020204" pitchFamily="34" charset="0"/>
                        </a:rPr>
                        <a:t>Νομική, Ελληνική Φιλολογία, Νεοελληνικές Σπουδές, Κλασικές Σπουδές, Φιλοσοφία, Ιστορία - Αρχαιολογία, Ξένες Φιλολογίες, Θεολογία, Ιερατικές Σπουδές</a:t>
                      </a:r>
                      <a:r>
                        <a:rPr lang="en-US" sz="1800" b="1" kern="1200" dirty="0">
                          <a:solidFill>
                            <a:schemeClr val="tx1"/>
                          </a:solidFill>
                          <a:effectLst/>
                          <a:latin typeface="Comic Sans MS" panose="030F0702030302020204" pitchFamily="66" charset="0"/>
                          <a:ea typeface="+mn-ea"/>
                          <a:cs typeface="Arial Greek" panose="020B0604020202020204" pitchFamily="34" charset="0"/>
                        </a:rPr>
                        <a:t>,</a:t>
                      </a:r>
                      <a:endParaRPr lang="en-GB" sz="1800" b="1" kern="1200" dirty="0">
                        <a:solidFill>
                          <a:schemeClr val="tx1"/>
                        </a:solidFill>
                        <a:effectLst/>
                        <a:latin typeface="Comic Sans MS" panose="030F0702030302020204" pitchFamily="66" charset="0"/>
                        <a:ea typeface="+mn-ea"/>
                        <a:cs typeface="Arial Greek"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l-GR" sz="1800" b="1" kern="1200" dirty="0">
                          <a:solidFill>
                            <a:schemeClr val="tx1"/>
                          </a:solidFill>
                          <a:effectLst/>
                          <a:latin typeface="Comic Sans MS" panose="030F0702030302020204" pitchFamily="66" charset="0"/>
                          <a:ea typeface="+mn-ea"/>
                          <a:cs typeface="Arial Greek" panose="020B0604020202020204" pitchFamily="34" charset="0"/>
                        </a:rPr>
                        <a:t>Στρατιωτικές Σχολές  Αξιωματικών -</a:t>
                      </a:r>
                      <a:r>
                        <a:rPr lang="el-GR" sz="1800" b="1" kern="1200" baseline="0" dirty="0">
                          <a:solidFill>
                            <a:schemeClr val="tx1"/>
                          </a:solidFill>
                          <a:effectLst/>
                          <a:latin typeface="Comic Sans MS" panose="030F0702030302020204" pitchFamily="66" charset="0"/>
                          <a:ea typeface="+mn-ea"/>
                          <a:cs typeface="Arial Greek" panose="020B0604020202020204" pitchFamily="34" charset="0"/>
                        </a:rPr>
                        <a:t> </a:t>
                      </a:r>
                      <a:r>
                        <a:rPr lang="el-GR" sz="1800" b="1" kern="1200" dirty="0">
                          <a:solidFill>
                            <a:schemeClr val="tx1"/>
                          </a:solidFill>
                          <a:effectLst/>
                          <a:latin typeface="Comic Sans MS" panose="030F0702030302020204" pitchFamily="66" charset="0"/>
                          <a:ea typeface="+mn-ea"/>
                          <a:cs typeface="Arial Greek" panose="020B0604020202020204" pitchFamily="34" charset="0"/>
                        </a:rPr>
                        <a:t>Νομικών Συμβούλων, Πολιτικές Επιστήμες, Δημοσιογραφία, Κοινωνιολογία κ.ά.</a:t>
                      </a:r>
                      <a:endParaRPr lang="en-GB" sz="1800" b="1" dirty="0">
                        <a:solidFill>
                          <a:schemeClr val="tx1"/>
                        </a:solidFill>
                        <a:latin typeface="Comic Sans MS" panose="030F0702030302020204" pitchFamily="66" charset="0"/>
                        <a:cs typeface="Arial Greek" panose="020B0604020202020204" pitchFamily="34" charset="0"/>
                      </a:endParaRPr>
                    </a:p>
                    <a:p>
                      <a:pPr algn="ctr"/>
                      <a:endParaRPr lang="en-GB" dirty="0">
                        <a:solidFill>
                          <a:schemeClr val="tx1"/>
                        </a:solidFill>
                        <a:latin typeface="Comic Sans MS" panose="030F0702030302020204" pitchFamily="66" charset="0"/>
                        <a:cs typeface="Times New Roman" panose="02020603050405020304" pitchFamily="18" charset="0"/>
                      </a:endParaRPr>
                    </a:p>
                  </a:txBody>
                  <a:tcPr marL="68580" marR="68580"/>
                </a:tc>
                <a:tc>
                  <a:txBody>
                    <a:bodyPr/>
                    <a:lstStyle/>
                    <a:p>
                      <a:r>
                        <a:rPr lang="el-GR" sz="1800" b="1" kern="1200" dirty="0">
                          <a:solidFill>
                            <a:schemeClr val="tx1"/>
                          </a:solidFill>
                          <a:effectLst/>
                          <a:latin typeface="Comic Sans MS" panose="030F0702030302020204" pitchFamily="66" charset="0"/>
                          <a:ea typeface="+mn-ea"/>
                          <a:cs typeface="Arial Greek" panose="020B0604020202020204" pitchFamily="34" charset="0"/>
                        </a:rPr>
                        <a:t>Ξένες Φιλολογίες</a:t>
                      </a:r>
                      <a:r>
                        <a:rPr lang="en-US" sz="1800" b="1" kern="1200" dirty="0">
                          <a:solidFill>
                            <a:schemeClr val="tx1"/>
                          </a:solidFill>
                          <a:effectLst/>
                          <a:latin typeface="Comic Sans MS" panose="030F0702030302020204" pitchFamily="66" charset="0"/>
                          <a:ea typeface="+mn-ea"/>
                          <a:cs typeface="Arial Greek" panose="020B0604020202020204" pitchFamily="34" charset="0"/>
                        </a:rPr>
                        <a:t>,</a:t>
                      </a:r>
                    </a:p>
                    <a:p>
                      <a:pPr marL="0" marR="0" indent="0" algn="l" defTabSz="457200" rtl="0" eaLnBrk="1" fontAlgn="auto" latinLnBrk="0" hangingPunct="1">
                        <a:lnSpc>
                          <a:spcPct val="100000"/>
                        </a:lnSpc>
                        <a:spcBef>
                          <a:spcPts val="0"/>
                        </a:spcBef>
                        <a:spcAft>
                          <a:spcPts val="0"/>
                        </a:spcAft>
                        <a:buClrTx/>
                        <a:buSzTx/>
                        <a:buFontTx/>
                        <a:buNone/>
                        <a:tabLst/>
                        <a:defRPr/>
                      </a:pPr>
                      <a:r>
                        <a:rPr lang="el-GR" sz="1800" b="1" kern="1200" dirty="0">
                          <a:solidFill>
                            <a:schemeClr val="tx1"/>
                          </a:solidFill>
                          <a:effectLst/>
                          <a:latin typeface="Comic Sans MS" panose="030F0702030302020204" pitchFamily="66" charset="0"/>
                          <a:ea typeface="+mn-ea"/>
                          <a:cs typeface="Arial Greek" panose="020B0604020202020204" pitchFamily="34" charset="0"/>
                        </a:rPr>
                        <a:t>Μετάφραση-Διερμηνεία</a:t>
                      </a:r>
                      <a:endParaRPr lang="en-GB" sz="1800" b="1" dirty="0">
                        <a:solidFill>
                          <a:schemeClr val="tx1"/>
                        </a:solidFill>
                        <a:latin typeface="Comic Sans MS" panose="030F0702030302020204" pitchFamily="66" charset="0"/>
                        <a:cs typeface="Arial Greek"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l-GR" sz="1800" b="1" kern="1200" dirty="0">
                          <a:solidFill>
                            <a:schemeClr val="tx1"/>
                          </a:solidFill>
                          <a:effectLst/>
                          <a:latin typeface="Comic Sans MS" panose="030F0702030302020204" pitchFamily="66" charset="0"/>
                          <a:ea typeface="+mn-ea"/>
                          <a:cs typeface="Arial Greek" panose="020B0604020202020204" pitchFamily="34" charset="0"/>
                        </a:rPr>
                        <a:t>Πολιτικές Επιστήμες, Δημοσιογραφία, Κοινωνιολογία, Γαλλικών και Ευρωπαϊκών Σπουδών κ.ά.</a:t>
                      </a:r>
                      <a:endParaRPr lang="en-GB" sz="1800" b="1" dirty="0">
                        <a:solidFill>
                          <a:schemeClr val="tx1"/>
                        </a:solidFill>
                        <a:latin typeface="Comic Sans MS" panose="030F0702030302020204" pitchFamily="66" charset="0"/>
                        <a:cs typeface="Arial Greek" panose="020B0604020202020204" pitchFamily="34" charset="0"/>
                      </a:endParaRPr>
                    </a:p>
                    <a:p>
                      <a:endParaRPr lang="en-GB" dirty="0">
                        <a:solidFill>
                          <a:schemeClr val="tx1"/>
                        </a:solidFill>
                        <a:latin typeface="Comic Sans MS" panose="030F0702030302020204" pitchFamily="66" charset="0"/>
                        <a:cs typeface="Times New Roman" panose="02020603050405020304" pitchFamily="18" charset="0"/>
                      </a:endParaRPr>
                    </a:p>
                  </a:txBody>
                  <a:tcPr marL="68580" marR="68580"/>
                </a:tc>
                <a:extLst>
                  <a:ext uri="{0D108BD9-81ED-4DB2-BD59-A6C34878D82A}">
                    <a16:rowId xmlns:a16="http://schemas.microsoft.com/office/drawing/2014/main" val="4133665572"/>
                  </a:ext>
                </a:extLst>
              </a:tr>
            </a:tbl>
          </a:graphicData>
        </a:graphic>
      </p:graphicFrame>
    </p:spTree>
    <p:extLst>
      <p:ext uri="{BB962C8B-B14F-4D97-AF65-F5344CB8AC3E}">
        <p14:creationId xmlns:p14="http://schemas.microsoft.com/office/powerpoint/2010/main" val="14610230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143000" y="302172"/>
            <a:ext cx="6963785" cy="431800"/>
          </a:xfrm>
        </p:spPr>
        <p:txBody>
          <a:bodyPr>
            <a:noAutofit/>
          </a:bodyPr>
          <a:lstStyle/>
          <a:p>
            <a:pPr algn="ctr"/>
            <a:br>
              <a:rPr lang="el-GR" altLang="el-GR" sz="2800" b="1" dirty="0">
                <a:latin typeface="Comic Sans MS" panose="030F0702030302020204" pitchFamily="66" charset="0"/>
                <a:cs typeface="Times New Roman" panose="02020603050405020304" pitchFamily="18" charset="0"/>
              </a:rPr>
            </a:br>
            <a:r>
              <a:rPr lang="el-GR" altLang="el-GR" sz="1800" b="1" u="sng" dirty="0">
                <a:latin typeface="Comic Sans MS" panose="030F0702030302020204" pitchFamily="66" charset="0"/>
                <a:cs typeface="Arial Greek" panose="020B0604020202020204" pitchFamily="34" charset="0"/>
              </a:rPr>
              <a:t>ΚΑΤΕΥΘΥΝΣΕΙΣ</a:t>
            </a:r>
            <a:br>
              <a:rPr lang="el-GR" altLang="el-GR" sz="1800" b="1" u="sng" dirty="0">
                <a:latin typeface="Comic Sans MS" panose="030F0702030302020204" pitchFamily="66" charset="0"/>
                <a:cs typeface="Arial Greek" panose="020B0604020202020204" pitchFamily="34" charset="0"/>
              </a:rPr>
            </a:br>
            <a:r>
              <a:rPr lang="el-GR" altLang="el-GR" sz="1800" b="1" u="sng" dirty="0">
                <a:latin typeface="Comic Sans MS" panose="030F0702030302020204" pitchFamily="66" charset="0"/>
                <a:cs typeface="Arial Greek" panose="020B0604020202020204" pitchFamily="34" charset="0"/>
              </a:rPr>
              <a:t>ΚΑΙ ΕΝΔΕΙΚΤΙΚΕΣ ΣΠΟΥΔΕΣ</a:t>
            </a:r>
            <a:br>
              <a:rPr lang="el-GR" altLang="el-GR" sz="1800" b="1" u="sng" dirty="0">
                <a:latin typeface="Comic Sans MS" panose="030F0702030302020204" pitchFamily="66" charset="0"/>
                <a:cs typeface="Arial Greek" panose="020B0604020202020204" pitchFamily="34" charset="0"/>
              </a:rPr>
            </a:br>
            <a:r>
              <a:rPr lang="el-GR" altLang="el-GR" sz="1800" b="1" u="sng" dirty="0">
                <a:latin typeface="Comic Sans MS" panose="030F0702030302020204" pitchFamily="66" charset="0"/>
                <a:cs typeface="Arial Greek" panose="020B0604020202020204" pitchFamily="34" charset="0"/>
              </a:rPr>
              <a:t>(ανάλογα με τα μαθήματα επιλογής στη Β΄ και Γ΄ Λυκείου</a:t>
            </a:r>
            <a:r>
              <a:rPr lang="el-GR" altLang="el-GR" sz="2000" b="1" dirty="0">
                <a:latin typeface="Comic Sans MS" panose="030F0702030302020204" pitchFamily="66" charset="0"/>
                <a:cs typeface="Times New Roman" panose="02020603050405020304" pitchFamily="18" charset="0"/>
              </a:rPr>
              <a:t>)</a:t>
            </a:r>
            <a:endParaRPr lang="en-GB" altLang="el-GR" sz="2800" b="1" dirty="0">
              <a:latin typeface="Comic Sans MS" panose="030F0702030302020204" pitchFamily="66"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53562855"/>
              </p:ext>
            </p:extLst>
          </p:nvPr>
        </p:nvGraphicFramePr>
        <p:xfrm>
          <a:off x="838200" y="1365270"/>
          <a:ext cx="7848600" cy="5113933"/>
        </p:xfrm>
        <a:graphic>
          <a:graphicData uri="http://schemas.openxmlformats.org/drawingml/2006/table">
            <a:tbl>
              <a:tblPr firstRow="1" bandRow="1">
                <a:tableStyleId>{5C22544A-7EE6-4342-B048-85BDC9FD1C3A}</a:tableStyleId>
              </a:tblPr>
              <a:tblGrid>
                <a:gridCol w="7848600">
                  <a:extLst>
                    <a:ext uri="{9D8B030D-6E8A-4147-A177-3AD203B41FA5}">
                      <a16:colId xmlns:a16="http://schemas.microsoft.com/office/drawing/2014/main" val="20000"/>
                    </a:ext>
                  </a:extLst>
                </a:gridCol>
              </a:tblGrid>
              <a:tr h="1024968">
                <a:tc>
                  <a:txBody>
                    <a:bodyPr/>
                    <a:lstStyle/>
                    <a:p>
                      <a:pPr marL="0" algn="ctr" defTabSz="914400" rtl="0" eaLnBrk="1" latinLnBrk="0" hangingPunct="1">
                        <a:lnSpc>
                          <a:spcPct val="115000"/>
                        </a:lnSpc>
                        <a:spcAft>
                          <a:spcPts val="0"/>
                        </a:spcAft>
                      </a:pPr>
                      <a:r>
                        <a:rPr lang="el-GR" sz="2000" b="1" kern="1200" dirty="0">
                          <a:solidFill>
                            <a:schemeClr val="lt1"/>
                          </a:solidFill>
                          <a:effectLst/>
                          <a:latin typeface="Comic Sans MS" panose="030F0702030302020204" pitchFamily="66" charset="0"/>
                          <a:ea typeface="Calibri" panose="020F0502020204030204" pitchFamily="34" charset="0"/>
                          <a:cs typeface="Arial Greek" panose="020B0604020202020204" pitchFamily="34" charset="0"/>
                        </a:rPr>
                        <a:t>ΚΑΤΕΥΘΥΝΣΗ 3: </a:t>
                      </a:r>
                      <a:endParaRPr lang="en-GB" sz="2000" b="1" kern="1200" dirty="0">
                        <a:solidFill>
                          <a:schemeClr val="lt1"/>
                        </a:solidFill>
                        <a:effectLst/>
                        <a:latin typeface="Comic Sans MS" panose="030F0702030302020204" pitchFamily="66" charset="0"/>
                        <a:ea typeface="Calibri" panose="020F0502020204030204" pitchFamily="34" charset="0"/>
                        <a:cs typeface="Arial Greek" panose="020B0604020202020204" pitchFamily="34" charset="0"/>
                      </a:endParaRPr>
                    </a:p>
                    <a:p>
                      <a:pPr marL="0" algn="ctr" defTabSz="914400" rtl="0" eaLnBrk="1" latinLnBrk="0" hangingPunct="1">
                        <a:lnSpc>
                          <a:spcPct val="115000"/>
                        </a:lnSpc>
                        <a:spcAft>
                          <a:spcPts val="0"/>
                        </a:spcAft>
                      </a:pPr>
                      <a:r>
                        <a:rPr lang="el-GR" sz="2000" b="1" kern="1200" dirty="0">
                          <a:solidFill>
                            <a:schemeClr val="lt1"/>
                          </a:solidFill>
                          <a:effectLst/>
                          <a:latin typeface="Comic Sans MS" panose="030F0702030302020204" pitchFamily="66" charset="0"/>
                          <a:ea typeface="Calibri" panose="020F0502020204030204" pitchFamily="34" charset="0"/>
                          <a:cs typeface="Arial Greek" panose="020B0604020202020204" pitchFamily="34" charset="0"/>
                        </a:rPr>
                        <a:t>ΘΕΤΙΚΩΝ ΕΠΙΣΤΗΜΩΝ - ΒΙΟΕΠΙΣΤΗΜΩΝ -</a:t>
                      </a:r>
                      <a:r>
                        <a:rPr lang="el-GR" sz="2000" b="1" kern="1200" baseline="0" dirty="0">
                          <a:solidFill>
                            <a:schemeClr val="lt1"/>
                          </a:solidFill>
                          <a:effectLst/>
                          <a:latin typeface="Comic Sans MS" panose="030F0702030302020204" pitchFamily="66" charset="0"/>
                          <a:ea typeface="Calibri" panose="020F0502020204030204" pitchFamily="34" charset="0"/>
                          <a:cs typeface="Arial Greek" panose="020B0604020202020204" pitchFamily="34" charset="0"/>
                        </a:rPr>
                        <a:t> </a:t>
                      </a:r>
                      <a:r>
                        <a:rPr lang="el-GR" sz="2000" b="1" kern="1200" dirty="0">
                          <a:solidFill>
                            <a:schemeClr val="lt1"/>
                          </a:solidFill>
                          <a:effectLst/>
                          <a:latin typeface="Comic Sans MS" panose="030F0702030302020204" pitchFamily="66" charset="0"/>
                          <a:ea typeface="Calibri" panose="020F0502020204030204" pitchFamily="34" charset="0"/>
                          <a:cs typeface="Arial Greek" panose="020B0604020202020204" pitchFamily="34" charset="0"/>
                        </a:rPr>
                        <a:t>ΠΛΗΡΟΦΟΡΙΚΗΣ - ΤΕΧΝΟΛΟΓΙΑΣ</a:t>
                      </a:r>
                      <a:endParaRPr lang="en-GB" sz="2000" b="1" kern="1200" dirty="0">
                        <a:solidFill>
                          <a:schemeClr val="lt1"/>
                        </a:solidFill>
                        <a:effectLst/>
                        <a:latin typeface="Comic Sans MS" panose="030F0702030302020204" pitchFamily="66" charset="0"/>
                        <a:ea typeface="Calibri" panose="020F0502020204030204" pitchFamily="34" charset="0"/>
                        <a:cs typeface="Arial Greek" panose="020B0604020202020204" pitchFamily="34" charset="0"/>
                      </a:endParaRPr>
                    </a:p>
                  </a:txBody>
                  <a:tcPr marL="51440" marR="51440" marT="34290" marB="34290"/>
                </a:tc>
                <a:extLst>
                  <a:ext uri="{0D108BD9-81ED-4DB2-BD59-A6C34878D82A}">
                    <a16:rowId xmlns:a16="http://schemas.microsoft.com/office/drawing/2014/main" val="10000"/>
                  </a:ext>
                </a:extLst>
              </a:tr>
              <a:tr h="4017669">
                <a:tc>
                  <a:txBody>
                    <a:bodyPr/>
                    <a:lstStyle/>
                    <a:p>
                      <a:pPr algn="just"/>
                      <a:r>
                        <a:rPr lang="el-GR" sz="1800" b="1" kern="1200" dirty="0">
                          <a:solidFill>
                            <a:schemeClr val="tx1"/>
                          </a:solidFill>
                          <a:latin typeface="Comic Sans MS" panose="030F0702030302020204" pitchFamily="66" charset="0"/>
                          <a:ea typeface="+mn-ea"/>
                          <a:cs typeface="Arial Greek" panose="020B0604020202020204" pitchFamily="34" charset="0"/>
                        </a:rPr>
                        <a:t>Βιολογικές</a:t>
                      </a:r>
                      <a:r>
                        <a:rPr lang="en-US" sz="1800" b="1" kern="1200" baseline="0" dirty="0">
                          <a:solidFill>
                            <a:schemeClr val="tx1"/>
                          </a:solidFill>
                          <a:latin typeface="Comic Sans MS" panose="030F0702030302020204" pitchFamily="66" charset="0"/>
                          <a:ea typeface="+mn-ea"/>
                          <a:cs typeface="Arial Greek" panose="020B0604020202020204" pitchFamily="34" charset="0"/>
                        </a:rPr>
                        <a:t> </a:t>
                      </a:r>
                      <a:r>
                        <a:rPr lang="el-GR" sz="1800" b="1" kern="1200" dirty="0">
                          <a:solidFill>
                            <a:schemeClr val="tx1"/>
                          </a:solidFill>
                          <a:latin typeface="Comic Sans MS" panose="030F0702030302020204" pitchFamily="66" charset="0"/>
                          <a:ea typeface="+mn-ea"/>
                          <a:cs typeface="Arial Greek" panose="020B0604020202020204" pitchFamily="34" charset="0"/>
                        </a:rPr>
                        <a:t>Επιστήμες, Μαθηματικά, Φυσική, Χημεία, Χημική Μηχανική, Πληροφορική,</a:t>
                      </a:r>
                      <a:r>
                        <a:rPr lang="el-GR" sz="1800" b="1" kern="1200" baseline="0" dirty="0">
                          <a:solidFill>
                            <a:schemeClr val="tx1"/>
                          </a:solidFill>
                          <a:latin typeface="Comic Sans MS" panose="030F0702030302020204" pitchFamily="66" charset="0"/>
                          <a:ea typeface="+mn-ea"/>
                          <a:cs typeface="Arial Greek" panose="020B0604020202020204" pitchFamily="34" charset="0"/>
                        </a:rPr>
                        <a:t> </a:t>
                      </a:r>
                      <a:r>
                        <a:rPr lang="el-GR" sz="1800" b="1" kern="1200" dirty="0">
                          <a:solidFill>
                            <a:schemeClr val="tx1"/>
                          </a:solidFill>
                          <a:latin typeface="Comic Sans MS" panose="030F0702030302020204" pitchFamily="66" charset="0"/>
                          <a:ea typeface="+mn-ea"/>
                          <a:cs typeface="Arial Greek" panose="020B0604020202020204" pitchFamily="34" charset="0"/>
                        </a:rPr>
                        <a:t>Αρχιτεκτονική, Ηλεκτρολογία Μηχανική, Μηχανολογία Μηχανική, Πολιτική Μηχανική, Μηχανική Περιβάλλοντος, Αεροναυπηγική Μηχανική, Ναυπηγική Μηχανική,  Αγρονομία/Τοπογραφία, Ιατρική, Οδοντιατρική, Κτηνιατρική, Φαρμακευτική, Διαιτολόγια/</a:t>
                      </a:r>
                      <a:r>
                        <a:rPr lang="el-GR" sz="1800" b="1" kern="1200" dirty="0" err="1">
                          <a:solidFill>
                            <a:schemeClr val="tx1"/>
                          </a:solidFill>
                          <a:latin typeface="Comic Sans MS" panose="030F0702030302020204" pitchFamily="66" charset="0"/>
                          <a:ea typeface="+mn-ea"/>
                          <a:cs typeface="Arial Greek" panose="020B0604020202020204" pitchFamily="34" charset="0"/>
                        </a:rPr>
                        <a:t>Διατροφολογία</a:t>
                      </a:r>
                      <a:r>
                        <a:rPr lang="el-GR" sz="1800" b="1" kern="1200" dirty="0">
                          <a:solidFill>
                            <a:schemeClr val="tx1"/>
                          </a:solidFill>
                          <a:latin typeface="Comic Sans MS" panose="030F0702030302020204" pitchFamily="66" charset="0"/>
                          <a:ea typeface="+mn-ea"/>
                          <a:cs typeface="Arial Greek" panose="020B0604020202020204" pitchFamily="34" charset="0"/>
                        </a:rPr>
                        <a:t>, Γεωπονικές Επιστήμες, Περιβαλλοντικές Σπουδές,</a:t>
                      </a:r>
                      <a:r>
                        <a:rPr lang="en-US" sz="1800" b="1" kern="1200" baseline="0" dirty="0">
                          <a:solidFill>
                            <a:schemeClr val="tx1"/>
                          </a:solidFill>
                          <a:latin typeface="Comic Sans MS" panose="030F0702030302020204" pitchFamily="66" charset="0"/>
                          <a:ea typeface="+mn-ea"/>
                          <a:cs typeface="Arial Greek" panose="020B0604020202020204" pitchFamily="34" charset="0"/>
                        </a:rPr>
                        <a:t> </a:t>
                      </a:r>
                      <a:r>
                        <a:rPr lang="el-GR" sz="1800" b="1" kern="1200" dirty="0">
                          <a:solidFill>
                            <a:schemeClr val="tx1"/>
                          </a:solidFill>
                          <a:latin typeface="Comic Sans MS" panose="030F0702030302020204" pitchFamily="66" charset="0"/>
                          <a:ea typeface="+mn-ea"/>
                          <a:cs typeface="Arial Greek" panose="020B0604020202020204" pitchFamily="34" charset="0"/>
                        </a:rPr>
                        <a:t>Γεωλογία, Στρατιωτικές Σχολές Αξιωματικών</a:t>
                      </a:r>
                      <a:r>
                        <a:rPr lang="en-US" sz="1800" b="1" kern="1200" dirty="0">
                          <a:solidFill>
                            <a:schemeClr val="tx1"/>
                          </a:solidFill>
                          <a:latin typeface="Comic Sans MS" panose="030F0702030302020204" pitchFamily="66" charset="0"/>
                          <a:ea typeface="+mn-ea"/>
                          <a:cs typeface="Arial Greek" panose="020B0604020202020204" pitchFamily="34" charset="0"/>
                        </a:rPr>
                        <a:t>, </a:t>
                      </a:r>
                      <a:r>
                        <a:rPr lang="el-GR" sz="1800" b="1" kern="1200" dirty="0">
                          <a:solidFill>
                            <a:schemeClr val="tx1"/>
                          </a:solidFill>
                          <a:latin typeface="Comic Sans MS" panose="030F0702030302020204" pitchFamily="66" charset="0"/>
                          <a:ea typeface="+mn-ea"/>
                          <a:cs typeface="Arial Greek" panose="020B0604020202020204" pitchFamily="34" charset="0"/>
                        </a:rPr>
                        <a:t>Οικονομικά, Λογιστική, Χρηματοοικονομικά,</a:t>
                      </a:r>
                      <a:r>
                        <a:rPr lang="en-US" sz="1800" b="1" kern="1200" dirty="0">
                          <a:solidFill>
                            <a:schemeClr val="tx1"/>
                          </a:solidFill>
                          <a:latin typeface="Comic Sans MS" panose="030F0702030302020204" pitchFamily="66" charset="0"/>
                          <a:ea typeface="+mn-ea"/>
                          <a:cs typeface="Arial Greek" panose="020B0604020202020204" pitchFamily="34" charset="0"/>
                        </a:rPr>
                        <a:t> </a:t>
                      </a:r>
                      <a:r>
                        <a:rPr lang="el-GR" sz="1800" b="1" kern="1200" dirty="0">
                          <a:solidFill>
                            <a:schemeClr val="tx1"/>
                          </a:solidFill>
                          <a:latin typeface="Comic Sans MS" panose="030F0702030302020204" pitchFamily="66" charset="0"/>
                          <a:ea typeface="+mn-ea"/>
                          <a:cs typeface="Arial Greek" panose="020B0604020202020204" pitchFamily="34" charset="0"/>
                        </a:rPr>
                        <a:t>Διοίκηση Επιχειρήσεων</a:t>
                      </a:r>
                      <a:r>
                        <a:rPr lang="el-GR" sz="1800" b="1" kern="1200" baseline="0" dirty="0">
                          <a:solidFill>
                            <a:schemeClr val="tx1"/>
                          </a:solidFill>
                          <a:latin typeface="Comic Sans MS" panose="030F0702030302020204" pitchFamily="66" charset="0"/>
                          <a:ea typeface="+mn-ea"/>
                          <a:cs typeface="Arial Greek" panose="020B0604020202020204" pitchFamily="34" charset="0"/>
                        </a:rPr>
                        <a:t>,</a:t>
                      </a:r>
                      <a:r>
                        <a:rPr lang="en-US" sz="1800" b="1" kern="1200" dirty="0">
                          <a:solidFill>
                            <a:schemeClr val="tx1"/>
                          </a:solidFill>
                          <a:latin typeface="Comic Sans MS" panose="030F0702030302020204" pitchFamily="66" charset="0"/>
                          <a:ea typeface="+mn-ea"/>
                          <a:cs typeface="Arial Greek" panose="020B0604020202020204" pitchFamily="34" charset="0"/>
                        </a:rPr>
                        <a:t> </a:t>
                      </a:r>
                      <a:r>
                        <a:rPr lang="el-GR" sz="1800" b="1" kern="1200" dirty="0">
                          <a:solidFill>
                            <a:schemeClr val="tx1"/>
                          </a:solidFill>
                          <a:latin typeface="Comic Sans MS" panose="030F0702030302020204" pitchFamily="66" charset="0"/>
                          <a:ea typeface="+mn-ea"/>
                          <a:cs typeface="Arial Greek" panose="020B0604020202020204" pitchFamily="34" charset="0"/>
                        </a:rPr>
                        <a:t>κ.ά.</a:t>
                      </a:r>
                      <a:endParaRPr lang="en-GB" sz="1800" b="1" kern="1200" dirty="0">
                        <a:solidFill>
                          <a:schemeClr val="tx1"/>
                        </a:solidFill>
                        <a:latin typeface="Comic Sans MS" panose="030F0702030302020204" pitchFamily="66" charset="0"/>
                        <a:ea typeface="+mn-ea"/>
                        <a:cs typeface="Arial Greek" panose="020B0604020202020204" pitchFamily="34" charset="0"/>
                      </a:endParaRPr>
                    </a:p>
                  </a:txBody>
                  <a:tcPr marL="51440" marR="5144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723567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727866" y="241304"/>
            <a:ext cx="7958934" cy="1368425"/>
          </a:xfrm>
        </p:spPr>
        <p:txBody>
          <a:bodyPr>
            <a:normAutofit/>
          </a:bodyPr>
          <a:lstStyle/>
          <a:p>
            <a:pPr algn="ctr"/>
            <a:r>
              <a:rPr lang="el-GR" altLang="el-GR" sz="1800" b="1" dirty="0">
                <a:latin typeface="Comic Sans MS" panose="030F0702030302020204" pitchFamily="66" charset="0"/>
                <a:cs typeface="Arial Greek" panose="020B0604020202020204" pitchFamily="34" charset="0"/>
              </a:rPr>
              <a:t>ΚΑΤΕΥΘΥΝΣΕΙΣ</a:t>
            </a:r>
            <a:br>
              <a:rPr lang="el-GR" altLang="el-GR" sz="1800" b="1" dirty="0">
                <a:latin typeface="Comic Sans MS" panose="030F0702030302020204" pitchFamily="66" charset="0"/>
                <a:cs typeface="Arial Greek" panose="020B0604020202020204" pitchFamily="34" charset="0"/>
              </a:rPr>
            </a:br>
            <a:r>
              <a:rPr lang="el-GR" altLang="el-GR" sz="1800" b="1" dirty="0">
                <a:latin typeface="Comic Sans MS" panose="030F0702030302020204" pitchFamily="66" charset="0"/>
                <a:cs typeface="Arial Greek" panose="020B0604020202020204" pitchFamily="34" charset="0"/>
              </a:rPr>
              <a:t>ΚΑΙ ΕΝΔΕΙΚΤΙΚΕΣ ΣΠΟΥΔΕΣ</a:t>
            </a:r>
            <a:br>
              <a:rPr lang="el-GR" altLang="el-GR" sz="1800" b="1" dirty="0">
                <a:latin typeface="Comic Sans MS" panose="030F0702030302020204" pitchFamily="66" charset="0"/>
                <a:cs typeface="Arial Greek" panose="020B0604020202020204" pitchFamily="34" charset="0"/>
              </a:rPr>
            </a:br>
            <a:r>
              <a:rPr lang="el-GR" altLang="el-GR" sz="1800" b="1" dirty="0">
                <a:latin typeface="Comic Sans MS" panose="030F0702030302020204" pitchFamily="66" charset="0"/>
                <a:cs typeface="Arial Greek" panose="020B0604020202020204" pitchFamily="34" charset="0"/>
              </a:rPr>
              <a:t>(ανάλογα με τα μαθήματα επιλογής στη Β΄ και Γ΄ Λυκείου)</a:t>
            </a:r>
            <a:endParaRPr lang="en-GB" altLang="el-GR" sz="1800" b="1" dirty="0">
              <a:latin typeface="Comic Sans MS" panose="030F0702030302020204" pitchFamily="66" charset="0"/>
              <a:cs typeface="Arial Greek"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5488601"/>
              </p:ext>
            </p:extLst>
          </p:nvPr>
        </p:nvGraphicFramePr>
        <p:xfrm>
          <a:off x="1066800" y="1628777"/>
          <a:ext cx="7654134" cy="4752677"/>
        </p:xfrm>
        <a:graphic>
          <a:graphicData uri="http://schemas.openxmlformats.org/drawingml/2006/table">
            <a:tbl>
              <a:tblPr firstRow="1" bandRow="1">
                <a:tableStyleId>{5C22544A-7EE6-4342-B048-85BDC9FD1C3A}</a:tableStyleId>
              </a:tblPr>
              <a:tblGrid>
                <a:gridCol w="7654134">
                  <a:extLst>
                    <a:ext uri="{9D8B030D-6E8A-4147-A177-3AD203B41FA5}">
                      <a16:colId xmlns:a16="http://schemas.microsoft.com/office/drawing/2014/main" val="20000"/>
                    </a:ext>
                  </a:extLst>
                </a:gridCol>
              </a:tblGrid>
              <a:tr h="694622">
                <a:tc>
                  <a:txBody>
                    <a:bodyPr/>
                    <a:lstStyle/>
                    <a:p>
                      <a:pPr algn="ctr"/>
                      <a:r>
                        <a:rPr lang="el-GR" sz="1800" b="1" kern="1200" dirty="0">
                          <a:solidFill>
                            <a:schemeClr val="lt1"/>
                          </a:solidFill>
                          <a:effectLst/>
                          <a:latin typeface="Comic Sans MS" panose="030F0702030302020204" pitchFamily="66" charset="0"/>
                          <a:ea typeface="+mn-ea"/>
                          <a:cs typeface="Arial Greek" panose="020B0604020202020204" pitchFamily="34" charset="0"/>
                        </a:rPr>
                        <a:t>ΚΑΤΕΥΘΥΝΣΗ 4: ΟΙΚΟΝΟΜΙΚΩΝ ΕΠΙΣΤΗΜΩΝ</a:t>
                      </a:r>
                      <a:endParaRPr lang="en-GB" sz="1800" dirty="0">
                        <a:latin typeface="Comic Sans MS" panose="030F0702030302020204" pitchFamily="66" charset="0"/>
                        <a:cs typeface="Arial Greek" panose="020B0604020202020204" pitchFamily="34" charset="0"/>
                      </a:endParaRPr>
                    </a:p>
                  </a:txBody>
                  <a:tcPr marL="51443" marR="51443" marT="34295" marB="34295"/>
                </a:tc>
                <a:extLst>
                  <a:ext uri="{0D108BD9-81ED-4DB2-BD59-A6C34878D82A}">
                    <a16:rowId xmlns:a16="http://schemas.microsoft.com/office/drawing/2014/main" val="10000"/>
                  </a:ext>
                </a:extLst>
              </a:tr>
              <a:tr h="4058055">
                <a:tc>
                  <a:txBody>
                    <a:bodyPr/>
                    <a:lstStyle/>
                    <a:p>
                      <a:pPr marL="0" algn="just" defTabSz="914400" rtl="0" eaLnBrk="1" latinLnBrk="0" hangingPunct="1"/>
                      <a:r>
                        <a:rPr lang="el-GR" sz="1800" b="1" kern="1200" dirty="0">
                          <a:solidFill>
                            <a:schemeClr val="tx1"/>
                          </a:solidFill>
                          <a:latin typeface="Comic Sans MS" panose="030F0702030302020204" pitchFamily="66" charset="0"/>
                          <a:ea typeface="+mn-ea"/>
                          <a:cs typeface="Arial Greek" panose="020B0604020202020204" pitchFamily="34" charset="0"/>
                        </a:rPr>
                        <a:t>Οικονομικά, Λογιστική, Χρηματοοικονομικά,</a:t>
                      </a:r>
                      <a:r>
                        <a:rPr lang="en-US" sz="1800" b="1" kern="1200" dirty="0">
                          <a:solidFill>
                            <a:schemeClr val="tx1"/>
                          </a:solidFill>
                          <a:latin typeface="Comic Sans MS" panose="030F0702030302020204" pitchFamily="66" charset="0"/>
                          <a:ea typeface="+mn-ea"/>
                          <a:cs typeface="Arial Greek" panose="020B0604020202020204" pitchFamily="34" charset="0"/>
                        </a:rPr>
                        <a:t> </a:t>
                      </a:r>
                      <a:r>
                        <a:rPr lang="el-GR" sz="1800" b="1" kern="1200" dirty="0">
                          <a:solidFill>
                            <a:schemeClr val="tx1"/>
                          </a:solidFill>
                          <a:latin typeface="Comic Sans MS" panose="030F0702030302020204" pitchFamily="66" charset="0"/>
                          <a:ea typeface="+mn-ea"/>
                          <a:cs typeface="Arial Greek" panose="020B0604020202020204" pitchFamily="34" charset="0"/>
                        </a:rPr>
                        <a:t>Διοίκηση Επιχειρήσεων, Μάρκετινγκ, Διεθνείς-Ευρωπαϊκές Σπουδές, Στατιστική, Ασφαλιστικές Επιστήμες,  Ναυτιλιακές Σπουδές, Πληροφορική (σε τμήματα Ελλάδας),</a:t>
                      </a:r>
                      <a:r>
                        <a:rPr lang="el-GR" sz="1800" b="1" kern="1200" baseline="0" dirty="0">
                          <a:solidFill>
                            <a:schemeClr val="tx1"/>
                          </a:solidFill>
                          <a:latin typeface="Comic Sans MS" panose="030F0702030302020204" pitchFamily="66" charset="0"/>
                          <a:ea typeface="+mn-ea"/>
                          <a:cs typeface="Arial Greek" panose="020B0604020202020204" pitchFamily="34" charset="0"/>
                        </a:rPr>
                        <a:t> </a:t>
                      </a:r>
                      <a:r>
                        <a:rPr lang="el-GR" sz="1800" b="1" kern="1200" dirty="0">
                          <a:solidFill>
                            <a:schemeClr val="tx1"/>
                          </a:solidFill>
                          <a:latin typeface="Comic Sans MS" panose="030F0702030302020204" pitchFamily="66" charset="0"/>
                          <a:ea typeface="+mn-ea"/>
                          <a:cs typeface="Arial Greek" panose="020B0604020202020204" pitchFamily="34" charset="0"/>
                        </a:rPr>
                        <a:t>Στρατιωτικές Σχολές Αξιωματικών – Οικονομικό, Αγροτική Οικονομία και Ανάπτυξη</a:t>
                      </a:r>
                      <a:r>
                        <a:rPr lang="el-GR" sz="1800" b="1" kern="1200" baseline="0" dirty="0">
                          <a:solidFill>
                            <a:schemeClr val="tx1"/>
                          </a:solidFill>
                          <a:latin typeface="Comic Sans MS" panose="030F0702030302020204" pitchFamily="66" charset="0"/>
                          <a:ea typeface="+mn-ea"/>
                          <a:cs typeface="Arial Greek" panose="020B0604020202020204" pitchFamily="34" charset="0"/>
                        </a:rPr>
                        <a:t> </a:t>
                      </a:r>
                      <a:r>
                        <a:rPr lang="el-GR" sz="1800" b="1" kern="1200" dirty="0">
                          <a:solidFill>
                            <a:schemeClr val="tx1"/>
                          </a:solidFill>
                          <a:latin typeface="Comic Sans MS" panose="030F0702030302020204" pitchFamily="66" charset="0"/>
                          <a:ea typeface="+mn-ea"/>
                          <a:cs typeface="Arial Greek" panose="020B0604020202020204" pitchFamily="34" charset="0"/>
                        </a:rPr>
                        <a:t>κ.ά.</a:t>
                      </a:r>
                      <a:endParaRPr lang="en-GB" sz="1800" b="1" kern="1200" dirty="0">
                        <a:solidFill>
                          <a:schemeClr val="tx1"/>
                        </a:solidFill>
                        <a:latin typeface="Comic Sans MS" panose="030F0702030302020204" pitchFamily="66" charset="0"/>
                        <a:ea typeface="+mn-ea"/>
                        <a:cs typeface="Arial Greek" panose="020B0604020202020204" pitchFamily="34" charset="0"/>
                      </a:endParaRPr>
                    </a:p>
                  </a:txBody>
                  <a:tcPr marL="51443" marR="51443" marT="34295" marB="3429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667741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09600" y="228600"/>
            <a:ext cx="8153400" cy="1368425"/>
          </a:xfrm>
        </p:spPr>
        <p:txBody>
          <a:bodyPr>
            <a:normAutofit/>
          </a:bodyPr>
          <a:lstStyle/>
          <a:p>
            <a:pPr algn="ctr"/>
            <a:r>
              <a:rPr lang="el-GR" altLang="el-GR" sz="1800" b="1" dirty="0">
                <a:latin typeface="Comic Sans MS" panose="030F0702030302020204" pitchFamily="66" charset="0"/>
                <a:cs typeface="Arial Greek" panose="020B0604020202020204" pitchFamily="34" charset="0"/>
              </a:rPr>
              <a:t>ΚΑΤΕΥΘΥΝΣΕΙΣ</a:t>
            </a:r>
            <a:br>
              <a:rPr lang="el-GR" altLang="el-GR" sz="1800" b="1" dirty="0">
                <a:latin typeface="Comic Sans MS" panose="030F0702030302020204" pitchFamily="66" charset="0"/>
                <a:cs typeface="Arial Greek" panose="020B0604020202020204" pitchFamily="34" charset="0"/>
              </a:rPr>
            </a:br>
            <a:r>
              <a:rPr lang="el-GR" altLang="el-GR" sz="1800" b="1" dirty="0">
                <a:latin typeface="Comic Sans MS" panose="030F0702030302020204" pitchFamily="66" charset="0"/>
                <a:cs typeface="Arial Greek" panose="020B0604020202020204" pitchFamily="34" charset="0"/>
              </a:rPr>
              <a:t>ΚΑΙ ΕΝΔΕΙΚΤΙΚΕΣ ΣΠΟΥΔΕΣ</a:t>
            </a:r>
            <a:br>
              <a:rPr lang="el-GR" altLang="el-GR" sz="1800" b="1" dirty="0">
                <a:latin typeface="Comic Sans MS" panose="030F0702030302020204" pitchFamily="66" charset="0"/>
                <a:cs typeface="Arial Greek" panose="020B0604020202020204" pitchFamily="34" charset="0"/>
              </a:rPr>
            </a:br>
            <a:r>
              <a:rPr lang="el-GR" altLang="el-GR" sz="1800" b="1" dirty="0">
                <a:latin typeface="Comic Sans MS" panose="030F0702030302020204" pitchFamily="66" charset="0"/>
                <a:cs typeface="Arial Greek" panose="020B0604020202020204" pitchFamily="34" charset="0"/>
              </a:rPr>
              <a:t>(ανάλογα με τα μαθήματα επιλογής στη Β΄ και Γ΄ Λυκείου)</a:t>
            </a:r>
            <a:endParaRPr lang="en-GB" altLang="el-GR" sz="1800" b="1" dirty="0">
              <a:latin typeface="Comic Sans MS" panose="030F0702030302020204" pitchFamily="66" charset="0"/>
              <a:cs typeface="Arial Greek"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440919"/>
              </p:ext>
            </p:extLst>
          </p:nvPr>
        </p:nvGraphicFramePr>
        <p:xfrm>
          <a:off x="1371600" y="1579440"/>
          <a:ext cx="7157334" cy="4752677"/>
        </p:xfrm>
        <a:graphic>
          <a:graphicData uri="http://schemas.openxmlformats.org/drawingml/2006/table">
            <a:tbl>
              <a:tblPr firstRow="1" bandRow="1">
                <a:tableStyleId>{5C22544A-7EE6-4342-B048-85BDC9FD1C3A}</a:tableStyleId>
              </a:tblPr>
              <a:tblGrid>
                <a:gridCol w="7157334">
                  <a:extLst>
                    <a:ext uri="{9D8B030D-6E8A-4147-A177-3AD203B41FA5}">
                      <a16:colId xmlns:a16="http://schemas.microsoft.com/office/drawing/2014/main" val="20000"/>
                    </a:ext>
                  </a:extLst>
                </a:gridCol>
              </a:tblGrid>
              <a:tr h="694622">
                <a:tc>
                  <a:txBody>
                    <a:bodyPr/>
                    <a:lstStyle/>
                    <a:p>
                      <a:pPr algn="ctr"/>
                      <a:r>
                        <a:rPr lang="el-GR" sz="1800" b="1" kern="1200" dirty="0">
                          <a:solidFill>
                            <a:schemeClr val="lt1"/>
                          </a:solidFill>
                          <a:effectLst/>
                          <a:latin typeface="Comic Sans MS" panose="030F0702030302020204" pitchFamily="66" charset="0"/>
                          <a:ea typeface="+mn-ea"/>
                          <a:cs typeface="Arial Greek" panose="020B0604020202020204" pitchFamily="34" charset="0"/>
                        </a:rPr>
                        <a:t>ΚΑΤΕΥΘΥΝΣΗ </a:t>
                      </a:r>
                      <a:r>
                        <a:rPr lang="en-US" sz="1800" b="1" kern="1200" dirty="0">
                          <a:solidFill>
                            <a:schemeClr val="lt1"/>
                          </a:solidFill>
                          <a:effectLst/>
                          <a:latin typeface="Comic Sans MS" panose="030F0702030302020204" pitchFamily="66" charset="0"/>
                          <a:ea typeface="+mn-ea"/>
                          <a:cs typeface="Arial Greek" panose="020B0604020202020204" pitchFamily="34" charset="0"/>
                        </a:rPr>
                        <a:t>5</a:t>
                      </a:r>
                      <a:r>
                        <a:rPr lang="el-GR" sz="1800" b="1" kern="1200" dirty="0">
                          <a:solidFill>
                            <a:schemeClr val="lt1"/>
                          </a:solidFill>
                          <a:effectLst/>
                          <a:latin typeface="Comic Sans MS" panose="030F0702030302020204" pitchFamily="66" charset="0"/>
                          <a:ea typeface="+mn-ea"/>
                          <a:cs typeface="Arial Greek" panose="020B0604020202020204" pitchFamily="34" charset="0"/>
                        </a:rPr>
                        <a:t>: ΕΜΠΟΡΙΟΥ ΚΑΙ ΥΠΗΡΕΣΙΩΝ</a:t>
                      </a:r>
                      <a:endParaRPr lang="en-GB" sz="1800" dirty="0">
                        <a:latin typeface="Comic Sans MS" panose="030F0702030302020204" pitchFamily="66" charset="0"/>
                        <a:cs typeface="Arial Greek" panose="020B0604020202020204" pitchFamily="34" charset="0"/>
                      </a:endParaRPr>
                    </a:p>
                  </a:txBody>
                  <a:tcPr marL="51443" marR="51443" marT="34295" marB="34295"/>
                </a:tc>
                <a:extLst>
                  <a:ext uri="{0D108BD9-81ED-4DB2-BD59-A6C34878D82A}">
                    <a16:rowId xmlns:a16="http://schemas.microsoft.com/office/drawing/2014/main" val="10000"/>
                  </a:ext>
                </a:extLst>
              </a:tr>
              <a:tr h="405805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800" b="1" kern="1200" dirty="0">
                          <a:solidFill>
                            <a:schemeClr val="tx1"/>
                          </a:solidFill>
                          <a:latin typeface="Comic Sans MS" panose="030F0702030302020204" pitchFamily="66" charset="0"/>
                          <a:ea typeface="+mn-ea"/>
                          <a:cs typeface="Arial Greek" panose="020B0604020202020204" pitchFamily="34" charset="0"/>
                        </a:rPr>
                        <a:t>Φυσική Αγωγή,</a:t>
                      </a:r>
                      <a:r>
                        <a:rPr lang="el-GR" sz="1800" b="1" kern="1200" baseline="0" dirty="0">
                          <a:solidFill>
                            <a:schemeClr val="tx1"/>
                          </a:solidFill>
                          <a:latin typeface="Comic Sans MS" panose="030F0702030302020204" pitchFamily="66" charset="0"/>
                          <a:ea typeface="+mn-ea"/>
                          <a:cs typeface="Arial Greek" panose="020B0604020202020204" pitchFamily="34" charset="0"/>
                        </a:rPr>
                        <a:t> </a:t>
                      </a:r>
                      <a:r>
                        <a:rPr lang="el-GR" sz="1800" b="1" kern="1200" dirty="0">
                          <a:solidFill>
                            <a:schemeClr val="tx1"/>
                          </a:solidFill>
                          <a:latin typeface="Comic Sans MS" panose="030F0702030302020204" pitchFamily="66" charset="0"/>
                          <a:ea typeface="+mn-ea"/>
                          <a:cs typeface="Arial Greek" panose="020B0604020202020204" pitchFamily="34" charset="0"/>
                        </a:rPr>
                        <a:t>Σχολές</a:t>
                      </a:r>
                      <a:r>
                        <a:rPr lang="el-GR" sz="1800" b="1" kern="1200" baseline="0" dirty="0">
                          <a:solidFill>
                            <a:schemeClr val="tx1"/>
                          </a:solidFill>
                          <a:latin typeface="Comic Sans MS" panose="030F0702030302020204" pitchFamily="66" charset="0"/>
                          <a:ea typeface="+mn-ea"/>
                          <a:cs typeface="Arial Greek" panose="020B0604020202020204" pitchFamily="34" charset="0"/>
                        </a:rPr>
                        <a:t> Υπαξιωματικών</a:t>
                      </a:r>
                      <a:r>
                        <a:rPr lang="el-GR" sz="1800" b="1" kern="1200" dirty="0">
                          <a:solidFill>
                            <a:schemeClr val="tx1"/>
                          </a:solidFill>
                          <a:latin typeface="Comic Sans MS" panose="030F0702030302020204" pitchFamily="66" charset="0"/>
                          <a:ea typeface="+mn-ea"/>
                          <a:cs typeface="Arial Greek" panose="020B0604020202020204" pitchFamily="34" charset="0"/>
                        </a:rPr>
                        <a:t>, Οικονομία</a:t>
                      </a:r>
                      <a:r>
                        <a:rPr lang="el-GR" sz="1800" b="1" kern="1200" baseline="0" dirty="0">
                          <a:solidFill>
                            <a:schemeClr val="tx1"/>
                          </a:solidFill>
                          <a:latin typeface="Comic Sans MS" panose="030F0702030302020204" pitchFamily="66" charset="0"/>
                          <a:ea typeface="+mn-ea"/>
                          <a:cs typeface="Arial Greek" panose="020B0604020202020204" pitchFamily="34" charset="0"/>
                        </a:rPr>
                        <a:t> </a:t>
                      </a:r>
                      <a:r>
                        <a:rPr lang="el-GR" sz="1800" b="1" kern="1200" dirty="0">
                          <a:solidFill>
                            <a:schemeClr val="tx1"/>
                          </a:solidFill>
                          <a:latin typeface="Comic Sans MS" panose="030F0702030302020204" pitchFamily="66" charset="0"/>
                          <a:ea typeface="+mn-ea"/>
                          <a:cs typeface="Arial Greek" panose="020B0604020202020204" pitchFamily="34" charset="0"/>
                        </a:rPr>
                        <a:t>και Βιώσιμη</a:t>
                      </a:r>
                      <a:r>
                        <a:rPr lang="el-GR" sz="1800" b="1" kern="1200" baseline="0" dirty="0">
                          <a:solidFill>
                            <a:schemeClr val="tx1"/>
                          </a:solidFill>
                          <a:latin typeface="Comic Sans MS" panose="030F0702030302020204" pitchFamily="66" charset="0"/>
                          <a:ea typeface="+mn-ea"/>
                          <a:cs typeface="Arial Greek" panose="020B0604020202020204" pitchFamily="34" charset="0"/>
                        </a:rPr>
                        <a:t> Ανάπτυξη</a:t>
                      </a:r>
                      <a:r>
                        <a:rPr lang="el-GR" sz="1800" b="1" kern="1200" dirty="0">
                          <a:solidFill>
                            <a:schemeClr val="tx1"/>
                          </a:solidFill>
                          <a:latin typeface="Comic Sans MS" panose="030F0702030302020204" pitchFamily="66" charset="0"/>
                          <a:ea typeface="+mn-ea"/>
                          <a:cs typeface="Arial Greek" panose="020B0604020202020204" pitchFamily="34" charset="0"/>
                        </a:rPr>
                        <a:t>,</a:t>
                      </a:r>
                      <a:r>
                        <a:rPr lang="el-GR" sz="1800" b="1" kern="1200" baseline="0" dirty="0">
                          <a:solidFill>
                            <a:schemeClr val="tx1"/>
                          </a:solidFill>
                          <a:latin typeface="Comic Sans MS" panose="030F0702030302020204" pitchFamily="66" charset="0"/>
                          <a:ea typeface="+mn-ea"/>
                          <a:cs typeface="Arial Greek" panose="020B0604020202020204" pitchFamily="34" charset="0"/>
                        </a:rPr>
                        <a:t> </a:t>
                      </a:r>
                      <a:r>
                        <a:rPr lang="el-GR" sz="1800" b="1" kern="1200" dirty="0">
                          <a:solidFill>
                            <a:schemeClr val="tx1"/>
                          </a:solidFill>
                          <a:latin typeface="Comic Sans MS" panose="030F0702030302020204" pitchFamily="66" charset="0"/>
                          <a:ea typeface="+mn-ea"/>
                          <a:cs typeface="Arial Greek" panose="020B0604020202020204" pitchFamily="34" charset="0"/>
                        </a:rPr>
                        <a:t>Μαγειρική, Ξενοδοχειακά (ΑΞΙΚ), Επικοινωνία και Σπουδές Διαδικτύου, Πολυμέσα και Γραφικές Τέχνες, Νοσηλευτική, Αξιωματικοί Νοσηλευτική, </a:t>
                      </a:r>
                      <a:r>
                        <a:rPr lang="el-GR" sz="1800" b="1" kern="1200" dirty="0" err="1">
                          <a:solidFill>
                            <a:schemeClr val="tx1"/>
                          </a:solidFill>
                          <a:latin typeface="Comic Sans MS" panose="030F0702030302020204" pitchFamily="66" charset="0"/>
                          <a:ea typeface="+mn-ea"/>
                          <a:cs typeface="Arial Greek" panose="020B0604020202020204" pitchFamily="34" charset="0"/>
                        </a:rPr>
                        <a:t>Εργοθεραπεία</a:t>
                      </a:r>
                      <a:r>
                        <a:rPr lang="el-GR" sz="1800" b="1" kern="1200" dirty="0">
                          <a:solidFill>
                            <a:schemeClr val="tx1"/>
                          </a:solidFill>
                          <a:latin typeface="Comic Sans MS" panose="030F0702030302020204" pitchFamily="66" charset="0"/>
                          <a:ea typeface="+mn-ea"/>
                          <a:cs typeface="Arial Greek" panose="020B0604020202020204" pitchFamily="34" charset="0"/>
                        </a:rPr>
                        <a:t>,</a:t>
                      </a:r>
                      <a:r>
                        <a:rPr lang="el-GR" sz="1800" b="1" kern="1200" baseline="0" dirty="0">
                          <a:solidFill>
                            <a:schemeClr val="tx1"/>
                          </a:solidFill>
                          <a:latin typeface="Comic Sans MS" panose="030F0702030302020204" pitchFamily="66" charset="0"/>
                          <a:ea typeface="+mn-ea"/>
                          <a:cs typeface="Arial Greek" panose="020B0604020202020204" pitchFamily="34" charset="0"/>
                        </a:rPr>
                        <a:t> </a:t>
                      </a:r>
                      <a:r>
                        <a:rPr lang="el-GR" sz="1800" b="1" kern="1200" dirty="0">
                          <a:solidFill>
                            <a:schemeClr val="tx1"/>
                          </a:solidFill>
                          <a:latin typeface="Comic Sans MS" panose="030F0702030302020204" pitchFamily="66" charset="0"/>
                          <a:ea typeface="+mn-ea"/>
                          <a:cs typeface="Arial Greek" panose="020B0604020202020204" pitchFamily="34" charset="0"/>
                        </a:rPr>
                        <a:t>Επικοινωνία και ΜΜΕ, Διοίκηση Ξενοδοχείων και Τουρισμού, Εσωτερική</a:t>
                      </a:r>
                      <a:r>
                        <a:rPr lang="el-GR" sz="1800" b="1" kern="1200" baseline="0" dirty="0">
                          <a:solidFill>
                            <a:schemeClr val="tx1"/>
                          </a:solidFill>
                          <a:latin typeface="Comic Sans MS" panose="030F0702030302020204" pitchFamily="66" charset="0"/>
                          <a:ea typeface="+mn-ea"/>
                          <a:cs typeface="Arial Greek" panose="020B0604020202020204" pitchFamily="34" charset="0"/>
                        </a:rPr>
                        <a:t> Αρχιτεκτονική, Κινηματογράφος, Τουρισμός, Δημιουργικός Σχεδιασμός και Ένδυση, Τέχνες Ήχου και Εικόνας, Διοίκηση Οργανισμών-Μάρκετινγκ και Τουρισμού, Θεωρία και Ιστορία Τέχνης κ.ά.</a:t>
                      </a:r>
                      <a:endParaRPr lang="en-GB" sz="1800" b="1" kern="1200" dirty="0">
                        <a:solidFill>
                          <a:schemeClr val="tx1"/>
                        </a:solidFill>
                        <a:latin typeface="Comic Sans MS" panose="030F0702030302020204" pitchFamily="66" charset="0"/>
                        <a:ea typeface="+mn-ea"/>
                        <a:cs typeface="Arial Greek" panose="020B0604020202020204" pitchFamily="34" charset="0"/>
                      </a:endParaRPr>
                    </a:p>
                  </a:txBody>
                  <a:tcPr marL="51443" marR="51443" marT="34295" marB="3429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940530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09600" y="306368"/>
            <a:ext cx="8153400" cy="1368425"/>
          </a:xfrm>
        </p:spPr>
        <p:txBody>
          <a:bodyPr>
            <a:normAutofit/>
          </a:bodyPr>
          <a:lstStyle/>
          <a:p>
            <a:pPr algn="ctr"/>
            <a:r>
              <a:rPr lang="el-GR" altLang="el-GR" sz="1800" b="1" dirty="0">
                <a:latin typeface="Comic Sans MS" panose="030F0702030302020204" pitchFamily="66" charset="0"/>
                <a:cs typeface="Arial Greek" panose="020B0604020202020204" pitchFamily="34" charset="0"/>
              </a:rPr>
              <a:t>ΚΑΤΕΥΘΥΝΣΕΙΣ</a:t>
            </a:r>
            <a:br>
              <a:rPr lang="el-GR" altLang="el-GR" sz="1800" b="1" dirty="0">
                <a:latin typeface="Comic Sans MS" panose="030F0702030302020204" pitchFamily="66" charset="0"/>
                <a:cs typeface="Arial Greek" panose="020B0604020202020204" pitchFamily="34" charset="0"/>
              </a:rPr>
            </a:br>
            <a:r>
              <a:rPr lang="el-GR" altLang="el-GR" sz="1800" b="1" dirty="0">
                <a:latin typeface="Comic Sans MS" panose="030F0702030302020204" pitchFamily="66" charset="0"/>
                <a:cs typeface="Arial Greek" panose="020B0604020202020204" pitchFamily="34" charset="0"/>
              </a:rPr>
              <a:t>ΚΑΙ ΕΝΔΕΙΚΤΙΚΕΣ ΣΠΟΥΔΕΣ</a:t>
            </a:r>
            <a:br>
              <a:rPr lang="el-GR" altLang="el-GR" sz="1800" b="1" dirty="0">
                <a:latin typeface="Comic Sans MS" panose="030F0702030302020204" pitchFamily="66" charset="0"/>
                <a:cs typeface="Arial Greek" panose="020B0604020202020204" pitchFamily="34" charset="0"/>
              </a:rPr>
            </a:br>
            <a:r>
              <a:rPr lang="el-GR" altLang="el-GR" sz="1800" b="1" dirty="0">
                <a:latin typeface="Comic Sans MS" panose="030F0702030302020204" pitchFamily="66" charset="0"/>
                <a:cs typeface="Arial Greek" panose="020B0604020202020204" pitchFamily="34" charset="0"/>
              </a:rPr>
              <a:t>(ανάλογα με τα μαθήματα επιλογής στη Β΄ και Γ΄ Λυκείου)</a:t>
            </a:r>
            <a:endParaRPr lang="en-GB" altLang="el-GR" sz="1800" b="1" dirty="0">
              <a:latin typeface="Comic Sans MS" panose="030F0702030302020204" pitchFamily="66" charset="0"/>
              <a:cs typeface="Arial Greek"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3058737"/>
              </p:ext>
            </p:extLst>
          </p:nvPr>
        </p:nvGraphicFramePr>
        <p:xfrm>
          <a:off x="1295400" y="1693843"/>
          <a:ext cx="7696199" cy="4752677"/>
        </p:xfrm>
        <a:graphic>
          <a:graphicData uri="http://schemas.openxmlformats.org/drawingml/2006/table">
            <a:tbl>
              <a:tblPr firstRow="1" bandRow="1">
                <a:tableStyleId>{5C22544A-7EE6-4342-B048-85BDC9FD1C3A}</a:tableStyleId>
              </a:tblPr>
              <a:tblGrid>
                <a:gridCol w="7696199">
                  <a:extLst>
                    <a:ext uri="{9D8B030D-6E8A-4147-A177-3AD203B41FA5}">
                      <a16:colId xmlns:a16="http://schemas.microsoft.com/office/drawing/2014/main" val="20000"/>
                    </a:ext>
                  </a:extLst>
                </a:gridCol>
              </a:tblGrid>
              <a:tr h="694622">
                <a:tc>
                  <a:txBody>
                    <a:bodyPr/>
                    <a:lstStyle/>
                    <a:p>
                      <a:pPr algn="ctr"/>
                      <a:r>
                        <a:rPr lang="el-GR" sz="1800" b="1" kern="1200" dirty="0">
                          <a:solidFill>
                            <a:schemeClr val="lt1"/>
                          </a:solidFill>
                          <a:effectLst/>
                          <a:latin typeface="Comic Sans MS" panose="030F0702030302020204" pitchFamily="66" charset="0"/>
                          <a:ea typeface="+mn-ea"/>
                          <a:cs typeface="Arial Greek" panose="020B0604020202020204" pitchFamily="34" charset="0"/>
                        </a:rPr>
                        <a:t>ΚΑΤΕΥΘΥΝΣΗ 6: ΚΑΛΩΝ ΤΕΧΝΩΝ</a:t>
                      </a:r>
                      <a:endParaRPr lang="en-GB" sz="1800" dirty="0">
                        <a:latin typeface="Comic Sans MS" panose="030F0702030302020204" pitchFamily="66" charset="0"/>
                        <a:cs typeface="Arial Greek" panose="020B0604020202020204" pitchFamily="34" charset="0"/>
                      </a:endParaRPr>
                    </a:p>
                  </a:txBody>
                  <a:tcPr marL="51443" marR="51443" marT="34295" marB="34295"/>
                </a:tc>
                <a:extLst>
                  <a:ext uri="{0D108BD9-81ED-4DB2-BD59-A6C34878D82A}">
                    <a16:rowId xmlns:a16="http://schemas.microsoft.com/office/drawing/2014/main" val="10000"/>
                  </a:ext>
                </a:extLst>
              </a:tr>
              <a:tr h="405805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800" b="1" i="0" kern="1200" dirty="0">
                          <a:solidFill>
                            <a:schemeClr val="tx1"/>
                          </a:solidFill>
                          <a:effectLst/>
                          <a:latin typeface="Comic Sans MS" panose="030F0702030302020204" pitchFamily="66" charset="0"/>
                          <a:ea typeface="+mn-ea"/>
                          <a:cs typeface="Arial Greek" panose="020B0604020202020204" pitchFamily="34" charset="0"/>
                        </a:rPr>
                        <a:t>Θέατρο, Θεωρία και Ιστορία της Τέχνης, Διαχείριση Πολιτισμικού Περιβάλλοντος,</a:t>
                      </a:r>
                      <a:r>
                        <a:rPr lang="el-GR" sz="1800" b="1" i="0" kern="1200" baseline="0" dirty="0">
                          <a:solidFill>
                            <a:schemeClr val="tx1"/>
                          </a:solidFill>
                          <a:effectLst/>
                          <a:latin typeface="Comic Sans MS" panose="030F0702030302020204" pitchFamily="66" charset="0"/>
                          <a:ea typeface="+mn-ea"/>
                          <a:cs typeface="Arial Greek" panose="020B0604020202020204" pitchFamily="34" charset="0"/>
                        </a:rPr>
                        <a:t> </a:t>
                      </a:r>
                      <a:r>
                        <a:rPr lang="el-GR" sz="1800" b="1" i="0" kern="1200" dirty="0">
                          <a:solidFill>
                            <a:schemeClr val="tx1"/>
                          </a:solidFill>
                          <a:effectLst/>
                          <a:latin typeface="Comic Sans MS" panose="030F0702030302020204" pitchFamily="66" charset="0"/>
                          <a:ea typeface="+mn-ea"/>
                          <a:cs typeface="Arial Greek" panose="020B0604020202020204" pitchFamily="34" charset="0"/>
                        </a:rPr>
                        <a:t>Πολιτικές Επιστήμες, Κινηματογράφος,</a:t>
                      </a:r>
                      <a:r>
                        <a:rPr lang="el-GR" sz="1800" b="1" i="0" kern="1200" baseline="0" dirty="0">
                          <a:solidFill>
                            <a:schemeClr val="tx1"/>
                          </a:solidFill>
                          <a:effectLst/>
                          <a:latin typeface="Comic Sans MS" panose="030F0702030302020204" pitchFamily="66" charset="0"/>
                          <a:ea typeface="+mn-ea"/>
                          <a:cs typeface="Arial Greek" panose="020B0604020202020204" pitchFamily="34" charset="0"/>
                        </a:rPr>
                        <a:t> </a:t>
                      </a:r>
                      <a:r>
                        <a:rPr lang="el-GR" sz="1800" b="1" i="0" kern="1200" dirty="0">
                          <a:solidFill>
                            <a:schemeClr val="tx1"/>
                          </a:solidFill>
                          <a:effectLst/>
                          <a:latin typeface="Comic Sans MS" panose="030F0702030302020204" pitchFamily="66" charset="0"/>
                          <a:ea typeface="+mn-ea"/>
                          <a:cs typeface="Arial Greek" panose="020B0604020202020204" pitchFamily="34" charset="0"/>
                        </a:rPr>
                        <a:t>Κοινωνιολογία,</a:t>
                      </a:r>
                      <a:r>
                        <a:rPr lang="el-GR" sz="1800" b="1" i="0" kern="1200" baseline="0" dirty="0">
                          <a:solidFill>
                            <a:schemeClr val="tx1"/>
                          </a:solidFill>
                          <a:effectLst/>
                          <a:latin typeface="Comic Sans MS" panose="030F0702030302020204" pitchFamily="66" charset="0"/>
                          <a:ea typeface="+mn-ea"/>
                          <a:cs typeface="Arial Greek" panose="020B0604020202020204" pitchFamily="34" charset="0"/>
                        </a:rPr>
                        <a:t> </a:t>
                      </a:r>
                      <a:r>
                        <a:rPr lang="el-GR" sz="1800" b="1" i="0" kern="1200" dirty="0">
                          <a:solidFill>
                            <a:schemeClr val="tx1"/>
                          </a:solidFill>
                          <a:effectLst/>
                          <a:latin typeface="Comic Sans MS" panose="030F0702030302020204" pitchFamily="66" charset="0"/>
                          <a:ea typeface="+mn-ea"/>
                          <a:cs typeface="Arial Greek" panose="020B0604020202020204" pitchFamily="34" charset="0"/>
                        </a:rPr>
                        <a:t>Δημοσιογραφία, Επικοινωνία και ΜΜΕ,</a:t>
                      </a:r>
                      <a:r>
                        <a:rPr lang="el-GR" sz="1800" b="1" i="0" kern="1200" baseline="0" dirty="0">
                          <a:solidFill>
                            <a:schemeClr val="tx1"/>
                          </a:solidFill>
                          <a:effectLst/>
                          <a:latin typeface="Comic Sans MS" panose="030F0702030302020204" pitchFamily="66" charset="0"/>
                          <a:ea typeface="+mn-ea"/>
                          <a:cs typeface="Arial Greek" panose="020B0604020202020204" pitchFamily="34" charset="0"/>
                        </a:rPr>
                        <a:t> </a:t>
                      </a:r>
                      <a:r>
                        <a:rPr lang="el-GR" sz="1800" b="1" i="0" kern="1200" dirty="0">
                          <a:solidFill>
                            <a:schemeClr val="tx1"/>
                          </a:solidFill>
                          <a:effectLst/>
                          <a:latin typeface="Comic Sans MS" panose="030F0702030302020204" pitchFamily="66" charset="0"/>
                          <a:ea typeface="+mn-ea"/>
                          <a:cs typeface="Arial Greek" panose="020B0604020202020204" pitchFamily="34" charset="0"/>
                        </a:rPr>
                        <a:t>Επικοινωνία και Σπουδές Διαδικτύου, Πολυμέσα και Γραφικές Τέχνες, Μουσική, Τέχνες Ήχου και Εικόνας, Τουρκικές και Μεσανατολικές Σπουδές, Ψηφιακές Τέχνες και</a:t>
                      </a:r>
                      <a:r>
                        <a:rPr lang="el-GR" sz="1800" b="1" i="0" kern="1200" baseline="0" dirty="0">
                          <a:solidFill>
                            <a:schemeClr val="tx1"/>
                          </a:solidFill>
                          <a:effectLst/>
                          <a:latin typeface="Comic Sans MS" panose="030F0702030302020204" pitchFamily="66" charset="0"/>
                          <a:ea typeface="+mn-ea"/>
                          <a:cs typeface="Arial Greek" panose="020B0604020202020204" pitchFamily="34" charset="0"/>
                        </a:rPr>
                        <a:t> Κινηματογράφος κ.ά.</a:t>
                      </a:r>
                      <a:endParaRPr lang="el-GR" sz="1800" b="1" i="0" kern="1200" dirty="0">
                        <a:solidFill>
                          <a:schemeClr val="tx1"/>
                        </a:solidFill>
                        <a:effectLst/>
                        <a:latin typeface="Comic Sans MS" panose="030F0702030302020204" pitchFamily="66" charset="0"/>
                        <a:ea typeface="+mn-ea"/>
                        <a:cs typeface="Arial Greek" panose="020B0604020202020204" pitchFamily="34" charset="0"/>
                      </a:endParaRPr>
                    </a:p>
                  </a:txBody>
                  <a:tcPr marL="51443" marR="51443" marT="34295" marB="3429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177780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09599" y="306368"/>
            <a:ext cx="7782677" cy="1368425"/>
          </a:xfrm>
        </p:spPr>
        <p:txBody>
          <a:bodyPr>
            <a:normAutofit/>
          </a:bodyPr>
          <a:lstStyle/>
          <a:p>
            <a:pPr algn="ctr"/>
            <a:r>
              <a:rPr lang="el-GR" altLang="el-GR" sz="1800" b="1" dirty="0">
                <a:latin typeface="Comic Sans MS" panose="030F0702030302020204" pitchFamily="66" charset="0"/>
                <a:cs typeface="Arial Greek" panose="020B0604020202020204" pitchFamily="34" charset="0"/>
              </a:rPr>
              <a:t>ΚΑΤΕΥΘΥΝΣΕΙΣ</a:t>
            </a:r>
            <a:br>
              <a:rPr lang="el-GR" altLang="el-GR" sz="1800" b="1" dirty="0">
                <a:latin typeface="Comic Sans MS" panose="030F0702030302020204" pitchFamily="66" charset="0"/>
                <a:cs typeface="Arial Greek" panose="020B0604020202020204" pitchFamily="34" charset="0"/>
              </a:rPr>
            </a:br>
            <a:r>
              <a:rPr lang="el-GR" altLang="el-GR" sz="1800" b="1" dirty="0">
                <a:latin typeface="Comic Sans MS" panose="030F0702030302020204" pitchFamily="66" charset="0"/>
                <a:cs typeface="Arial Greek" panose="020B0604020202020204" pitchFamily="34" charset="0"/>
              </a:rPr>
              <a:t>ΚΑΙ ΕΝΔΕΙΚΤΙΚΕΣ ΣΠΟΥΔΕΣ</a:t>
            </a:r>
            <a:br>
              <a:rPr lang="el-GR" altLang="el-GR" sz="1800" b="1" dirty="0">
                <a:latin typeface="Comic Sans MS" panose="030F0702030302020204" pitchFamily="66" charset="0"/>
                <a:cs typeface="Arial Greek" panose="020B0604020202020204" pitchFamily="34" charset="0"/>
              </a:rPr>
            </a:br>
            <a:r>
              <a:rPr lang="el-GR" altLang="el-GR" sz="1800" b="1" dirty="0">
                <a:latin typeface="Comic Sans MS" panose="030F0702030302020204" pitchFamily="66" charset="0"/>
                <a:cs typeface="Arial Greek" panose="020B0604020202020204" pitchFamily="34" charset="0"/>
              </a:rPr>
              <a:t>(ανάλογα με τα μαθήματα επιλογής στη Β΄ και Γ΄ Λυκείου)</a:t>
            </a:r>
            <a:endParaRPr lang="en-GB" altLang="el-GR" sz="1800" b="1" dirty="0">
              <a:latin typeface="Comic Sans MS" panose="030F0702030302020204" pitchFamily="66" charset="0"/>
              <a:cs typeface="Arial Greek"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1162774"/>
              </p:ext>
            </p:extLst>
          </p:nvPr>
        </p:nvGraphicFramePr>
        <p:xfrm>
          <a:off x="1143000" y="1674793"/>
          <a:ext cx="7640554" cy="4752677"/>
        </p:xfrm>
        <a:graphic>
          <a:graphicData uri="http://schemas.openxmlformats.org/drawingml/2006/table">
            <a:tbl>
              <a:tblPr firstRow="1" bandRow="1">
                <a:tableStyleId>{5C22544A-7EE6-4342-B048-85BDC9FD1C3A}</a:tableStyleId>
              </a:tblPr>
              <a:tblGrid>
                <a:gridCol w="7640554">
                  <a:extLst>
                    <a:ext uri="{9D8B030D-6E8A-4147-A177-3AD203B41FA5}">
                      <a16:colId xmlns:a16="http://schemas.microsoft.com/office/drawing/2014/main" val="20000"/>
                    </a:ext>
                  </a:extLst>
                </a:gridCol>
              </a:tblGrid>
              <a:tr h="694622">
                <a:tc>
                  <a:txBody>
                    <a:bodyPr/>
                    <a:lstStyle/>
                    <a:p>
                      <a:pPr algn="ctr"/>
                      <a:r>
                        <a:rPr lang="en-US" sz="1800" b="1" kern="1200" baseline="0" dirty="0">
                          <a:solidFill>
                            <a:schemeClr val="lt1"/>
                          </a:solidFill>
                          <a:effectLst/>
                          <a:latin typeface="Comic Sans MS" panose="030F0702030302020204" pitchFamily="66" charset="0"/>
                          <a:ea typeface="+mn-ea"/>
                          <a:cs typeface="Arial Greek" panose="020B0604020202020204" pitchFamily="34" charset="0"/>
                        </a:rPr>
                        <a:t>    </a:t>
                      </a:r>
                      <a:r>
                        <a:rPr lang="el-GR" sz="1800" b="1" kern="1200" baseline="0" dirty="0">
                          <a:solidFill>
                            <a:schemeClr val="lt1"/>
                          </a:solidFill>
                          <a:effectLst/>
                          <a:latin typeface="Comic Sans MS" panose="030F0702030302020204" pitchFamily="66" charset="0"/>
                          <a:ea typeface="+mn-ea"/>
                          <a:cs typeface="Arial Greek" panose="020B0604020202020204" pitchFamily="34" charset="0"/>
                        </a:rPr>
                        <a:t>ΟΛΕΣ ΟΙ ΚΑΤΕΥΘΥΝΣΕΙΣ</a:t>
                      </a:r>
                      <a:endParaRPr lang="en-GB" sz="1800" dirty="0">
                        <a:latin typeface="Comic Sans MS" panose="030F0702030302020204" pitchFamily="66" charset="0"/>
                        <a:cs typeface="Arial Greek" panose="020B0604020202020204" pitchFamily="34" charset="0"/>
                      </a:endParaRPr>
                    </a:p>
                  </a:txBody>
                  <a:tcPr marL="51443" marR="51443" marT="34295" marB="34295"/>
                </a:tc>
                <a:extLst>
                  <a:ext uri="{0D108BD9-81ED-4DB2-BD59-A6C34878D82A}">
                    <a16:rowId xmlns:a16="http://schemas.microsoft.com/office/drawing/2014/main" val="10000"/>
                  </a:ext>
                </a:extLst>
              </a:tr>
              <a:tr h="405805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800" b="1" i="0" kern="1200" dirty="0">
                          <a:solidFill>
                            <a:schemeClr val="tx1"/>
                          </a:solidFill>
                          <a:effectLst/>
                          <a:latin typeface="Comic Sans MS" panose="030F0702030302020204" pitchFamily="66" charset="0"/>
                          <a:ea typeface="+mn-ea"/>
                          <a:cs typeface="Arial Greek" panose="020B0604020202020204" pitchFamily="34" charset="0"/>
                        </a:rPr>
                        <a:t>Ψυχολογία,</a:t>
                      </a:r>
                      <a:r>
                        <a:rPr lang="el-GR" sz="1800" b="1" i="0" kern="1200" baseline="0" dirty="0">
                          <a:solidFill>
                            <a:schemeClr val="tx1"/>
                          </a:solidFill>
                          <a:effectLst/>
                          <a:latin typeface="Comic Sans MS" panose="030F0702030302020204" pitchFamily="66" charset="0"/>
                          <a:ea typeface="+mn-ea"/>
                          <a:cs typeface="Arial Greek" panose="020B0604020202020204" pitchFamily="34" charset="0"/>
                        </a:rPr>
                        <a:t> Παιδαγωγικά, </a:t>
                      </a:r>
                      <a:r>
                        <a:rPr lang="el-GR" sz="1800" b="1" i="0" kern="1200" baseline="0" dirty="0" err="1">
                          <a:solidFill>
                            <a:schemeClr val="tx1"/>
                          </a:solidFill>
                          <a:effectLst/>
                          <a:latin typeface="Comic Sans MS" panose="030F0702030302020204" pitchFamily="66" charset="0"/>
                          <a:ea typeface="+mn-ea"/>
                          <a:cs typeface="Arial Greek" panose="020B0604020202020204" pitchFamily="34" charset="0"/>
                        </a:rPr>
                        <a:t>Λογοθεραπεία</a:t>
                      </a:r>
                      <a:r>
                        <a:rPr lang="el-GR" sz="1800" b="1" i="0" kern="1200" baseline="0" dirty="0">
                          <a:solidFill>
                            <a:schemeClr val="tx1"/>
                          </a:solidFill>
                          <a:effectLst/>
                          <a:latin typeface="Comic Sans MS" panose="030F0702030302020204" pitchFamily="66" charset="0"/>
                          <a:ea typeface="+mn-ea"/>
                          <a:cs typeface="Arial Greek" panose="020B0604020202020204" pitchFamily="34" charset="0"/>
                        </a:rPr>
                        <a:t>, Δημοσιογραφία, Κοινωνιολογία, Πολιτικές Επιστήμες, Τουρκικές και Μεσανατολικές Σπουδές, </a:t>
                      </a:r>
                      <a:r>
                        <a:rPr lang="el-GR" sz="1800" b="1" i="0" kern="1200" baseline="0" dirty="0" err="1">
                          <a:solidFill>
                            <a:schemeClr val="tx1"/>
                          </a:solidFill>
                          <a:effectLst/>
                          <a:latin typeface="Comic Sans MS" panose="030F0702030302020204" pitchFamily="66" charset="0"/>
                          <a:ea typeface="+mn-ea"/>
                          <a:cs typeface="Arial Greek" panose="020B0604020202020204" pitchFamily="34" charset="0"/>
                        </a:rPr>
                        <a:t>Αρχειονομία</a:t>
                      </a:r>
                      <a:r>
                        <a:rPr lang="el-GR" sz="1800" b="1" i="0" kern="1200" baseline="0" dirty="0">
                          <a:solidFill>
                            <a:schemeClr val="tx1"/>
                          </a:solidFill>
                          <a:effectLst/>
                          <a:latin typeface="Comic Sans MS" panose="030F0702030302020204" pitchFamily="66" charset="0"/>
                          <a:ea typeface="+mn-ea"/>
                          <a:cs typeface="Arial Greek" panose="020B0604020202020204" pitchFamily="34" charset="0"/>
                        </a:rPr>
                        <a:t>- Βιβλιοθηκονομία, Θεατρικές Σπουδές, Σχολές Μονίμων Υπαξιωματικών, Μαγειρικές Τέχνες (ΑΞΙΚ), Διοίκηση Ξενοδοχείων και Τουρισμού, Επικοινωνία και Σπουδές Διαδικτύου, Πολυμέσα και Γραφικές Τέχνες, Μάρκετινγκ, Εσωτερική Αρχιτεκτονική κ.α.</a:t>
                      </a:r>
                      <a:endParaRPr lang="el-GR" sz="1800" b="1" i="0" kern="1200" dirty="0">
                        <a:solidFill>
                          <a:schemeClr val="tx1"/>
                        </a:solidFill>
                        <a:effectLst/>
                        <a:latin typeface="Comic Sans MS" panose="030F0702030302020204" pitchFamily="66" charset="0"/>
                        <a:ea typeface="+mn-ea"/>
                        <a:cs typeface="Arial Greek" panose="020B0604020202020204" pitchFamily="34" charset="0"/>
                      </a:endParaRPr>
                    </a:p>
                  </a:txBody>
                  <a:tcPr marL="51443" marR="51443" marT="34295" marB="3429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003173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704667" cy="1981200"/>
          </a:xfrm>
        </p:spPr>
        <p:txBody>
          <a:bodyPr/>
          <a:lstStyle/>
          <a:p>
            <a:r>
              <a:rPr lang="el-GR" dirty="0">
                <a:latin typeface="Comic Sans MS" panose="030F0702030302020204" pitchFamily="66" charset="0"/>
              </a:rPr>
              <a:t>1</a:t>
            </a:r>
            <a:r>
              <a:rPr lang="el-GR" baseline="30000" dirty="0">
                <a:latin typeface="Comic Sans MS" panose="030F0702030302020204" pitchFamily="66" charset="0"/>
              </a:rPr>
              <a:t>η</a:t>
            </a:r>
            <a:r>
              <a:rPr lang="el-GR" dirty="0">
                <a:latin typeface="Comic Sans MS" panose="030F0702030302020204" pitchFamily="66" charset="0"/>
              </a:rPr>
              <a:t> ΟΜΠ</a:t>
            </a:r>
          </a:p>
        </p:txBody>
      </p:sp>
      <p:sp>
        <p:nvSpPr>
          <p:cNvPr id="5" name="Content Placeholder 4"/>
          <p:cNvSpPr>
            <a:spLocks noGrp="1"/>
          </p:cNvSpPr>
          <p:nvPr>
            <p:ph idx="1"/>
          </p:nvPr>
        </p:nvSpPr>
        <p:spPr>
          <a:xfrm>
            <a:off x="990600" y="2667000"/>
            <a:ext cx="7704667" cy="3332816"/>
          </a:xfrm>
        </p:spPr>
        <p:txBody>
          <a:bodyPr>
            <a:noAutofit/>
          </a:bodyPr>
          <a:lstStyle/>
          <a:p>
            <a:pPr marL="0" indent="0">
              <a:buNone/>
            </a:pPr>
            <a:endParaRPr lang="en-GB" sz="2000" b="1" u="sng" dirty="0">
              <a:solidFill>
                <a:srgbClr val="0070C0"/>
              </a:solidFill>
              <a:latin typeface="Comic Sans MS" panose="030F0702030302020204" pitchFamily="66" charset="0"/>
              <a:cs typeface="Arial Greek" panose="020B0604020202020204" pitchFamily="34" charset="0"/>
            </a:endParaRPr>
          </a:p>
          <a:p>
            <a:pPr marL="0" indent="0">
              <a:buNone/>
            </a:pPr>
            <a:endParaRPr lang="en-GB" sz="2000" b="1" u="sng" dirty="0">
              <a:solidFill>
                <a:srgbClr val="0070C0"/>
              </a:solidFill>
              <a:latin typeface="Comic Sans MS" panose="030F0702030302020204" pitchFamily="66" charset="0"/>
              <a:cs typeface="Arial Greek" panose="020B0604020202020204" pitchFamily="34" charset="0"/>
            </a:endParaRPr>
          </a:p>
          <a:p>
            <a:pPr marL="0" indent="0">
              <a:buNone/>
            </a:pPr>
            <a:r>
              <a:rPr lang="el-GR" sz="2000" b="1" u="sng" dirty="0">
                <a:solidFill>
                  <a:srgbClr val="0070C0"/>
                </a:solidFill>
                <a:latin typeface="Comic Sans MS" panose="030F0702030302020204" pitchFamily="66" charset="0"/>
                <a:cs typeface="Arial Greek" panose="020B0604020202020204" pitchFamily="34" charset="0"/>
              </a:rPr>
              <a:t>Ιστορία – Αρχαία – Λατινικά- Ιταλικά (Μαθ κκ – Νέα)</a:t>
            </a:r>
            <a:endParaRPr lang="el-CY" sz="2000" dirty="0">
              <a:latin typeface="Comic Sans MS" panose="030F0702030302020204" pitchFamily="66" charset="0"/>
              <a:cs typeface="Arial Greek" panose="020B0604020202020204" pitchFamily="34" charset="0"/>
            </a:endParaRPr>
          </a:p>
          <a:p>
            <a:r>
              <a:rPr lang="el-GR" sz="2000" dirty="0">
                <a:latin typeface="Comic Sans MS" panose="030F0702030302020204" pitchFamily="66" charset="0"/>
                <a:cs typeface="Arial Greek" panose="020B0604020202020204" pitchFamily="34" charset="0"/>
              </a:rPr>
              <a:t>Ιταλική Φιλολογία </a:t>
            </a:r>
          </a:p>
          <a:p>
            <a:r>
              <a:rPr lang="el-GR" sz="2000" dirty="0">
                <a:latin typeface="Comic Sans MS" panose="030F0702030302020204" pitchFamily="66" charset="0"/>
                <a:cs typeface="Arial Greek" panose="020B0604020202020204" pitchFamily="34" charset="0"/>
              </a:rPr>
              <a:t>Δημοσιογραφία</a:t>
            </a:r>
          </a:p>
          <a:p>
            <a:r>
              <a:rPr lang="el-GR" sz="2000" dirty="0">
                <a:latin typeface="Comic Sans MS" panose="030F0702030302020204" pitchFamily="66" charset="0"/>
                <a:cs typeface="Arial Greek" panose="020B0604020202020204" pitchFamily="34" charset="0"/>
              </a:rPr>
              <a:t>Κοινωνικών και Πολιτικών Επιστημών </a:t>
            </a:r>
          </a:p>
          <a:p>
            <a:r>
              <a:rPr lang="el-GR" sz="2000" dirty="0">
                <a:latin typeface="Comic Sans MS" panose="030F0702030302020204" pitchFamily="66" charset="0"/>
                <a:cs typeface="Arial Greek" panose="020B0604020202020204" pitchFamily="34" charset="0"/>
              </a:rPr>
              <a:t>Διεθνών και Ευρωπαϊκών Σπουδών</a:t>
            </a:r>
          </a:p>
          <a:p>
            <a:r>
              <a:rPr lang="el-GR" sz="2000" dirty="0">
                <a:latin typeface="Comic Sans MS" panose="030F0702030302020204" pitchFamily="66" charset="0"/>
                <a:cs typeface="Arial Greek" panose="020B0604020202020204" pitchFamily="34" charset="0"/>
              </a:rPr>
              <a:t>Ελληνικές Φιλολογίες</a:t>
            </a:r>
          </a:p>
          <a:p>
            <a:r>
              <a:rPr lang="el-GR" sz="2000" dirty="0">
                <a:latin typeface="Comic Sans MS" panose="030F0702030302020204" pitchFamily="66" charset="0"/>
                <a:cs typeface="Arial Greek" panose="020B0604020202020204" pitchFamily="34" charset="0"/>
              </a:rPr>
              <a:t>Νομική Παιδαγωγικά</a:t>
            </a:r>
          </a:p>
          <a:p>
            <a:r>
              <a:rPr lang="el-GR" sz="2000" dirty="0">
                <a:latin typeface="Comic Sans MS" panose="030F0702030302020204" pitchFamily="66" charset="0"/>
                <a:cs typeface="Arial Greek" panose="020B0604020202020204" pitchFamily="34" charset="0"/>
              </a:rPr>
              <a:t>Ψυχολογία</a:t>
            </a:r>
          </a:p>
          <a:p>
            <a:r>
              <a:rPr lang="el-GR" sz="2000" dirty="0" err="1">
                <a:latin typeface="Comic Sans MS" panose="030F0702030302020204" pitchFamily="66" charset="0"/>
                <a:cs typeface="Arial Greek" panose="020B0604020202020204" pitchFamily="34" charset="0"/>
              </a:rPr>
              <a:t>Λογοθεραπεία</a:t>
            </a:r>
            <a:r>
              <a:rPr lang="el-GR" sz="2000" dirty="0">
                <a:latin typeface="Comic Sans MS" panose="030F0702030302020204" pitchFamily="66" charset="0"/>
                <a:cs typeface="Arial Greek" panose="020B0604020202020204" pitchFamily="34" charset="0"/>
              </a:rPr>
              <a:t> </a:t>
            </a:r>
          </a:p>
          <a:p>
            <a:endParaRPr lang="el-GR" sz="2000" dirty="0">
              <a:latin typeface="Comic Sans MS" panose="030F0702030302020204" pitchFamily="66" charset="0"/>
            </a:endParaRPr>
          </a:p>
          <a:p>
            <a:endParaRPr lang="el-GR" sz="2000" dirty="0">
              <a:latin typeface="Comic Sans MS" panose="030F0702030302020204" pitchFamily="66" charset="0"/>
            </a:endParaRPr>
          </a:p>
          <a:p>
            <a:endParaRPr lang="el-GR" sz="2000" dirty="0">
              <a:latin typeface="Comic Sans MS" panose="030F0702030302020204" pitchFamily="66" charset="0"/>
            </a:endParaRPr>
          </a:p>
          <a:p>
            <a:endParaRPr lang="el-GR" sz="2000" dirty="0">
              <a:latin typeface="Comic Sans MS" panose="030F0702030302020204" pitchFamily="66" charset="0"/>
            </a:endParaRPr>
          </a:p>
          <a:p>
            <a:endParaRPr lang="el-GR" sz="2000" dirty="0">
              <a:latin typeface="Comic Sans MS" panose="030F0702030302020204" pitchFamily="66" charset="0"/>
            </a:endParaRPr>
          </a:p>
        </p:txBody>
      </p:sp>
    </p:spTree>
    <p:extLst>
      <p:ext uri="{BB962C8B-B14F-4D97-AF65-F5344CB8AC3E}">
        <p14:creationId xmlns:p14="http://schemas.microsoft.com/office/powerpoint/2010/main" val="40823260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95131" y="570451"/>
            <a:ext cx="7515225" cy="857250"/>
          </a:xfrm>
        </p:spPr>
        <p:txBody>
          <a:bodyPr>
            <a:noAutofit/>
          </a:bodyPr>
          <a:lstStyle/>
          <a:p>
            <a:pPr algn="ctr" eaLnBrk="1" hangingPunct="1"/>
            <a:r>
              <a:rPr lang="el-GR" altLang="el-GR" sz="2000" b="1" dirty="0">
                <a:ln>
                  <a:noFill/>
                </a:ln>
                <a:latin typeface="Comic Sans MS" panose="030F0702030302020204" pitchFamily="66" charset="0"/>
                <a:ea typeface="Arial Unicode MS" panose="020B0604020202020204" pitchFamily="34" charset="-128"/>
                <a:cs typeface="Arial Greek" panose="020B0604020202020204" pitchFamily="34" charset="0"/>
              </a:rPr>
              <a:t>Εξεταζόμενα Μαθήματα Β΄ και Γ΄ Λυκείου </a:t>
            </a:r>
            <a:endParaRPr lang="en-GB" altLang="el-GR" sz="2000" b="1" dirty="0">
              <a:ln>
                <a:noFill/>
              </a:ln>
              <a:latin typeface="Comic Sans MS" panose="030F0702030302020204" pitchFamily="66" charset="0"/>
              <a:ea typeface="Arial Unicode MS" panose="020B0604020202020204" pitchFamily="34" charset="-128"/>
              <a:cs typeface="Arial Greek" panose="020B0604020202020204"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71203319"/>
              </p:ext>
            </p:extLst>
          </p:nvPr>
        </p:nvGraphicFramePr>
        <p:xfrm>
          <a:off x="848803" y="2041578"/>
          <a:ext cx="7514034" cy="3245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Έτσι θα γίνεται η αξιολόγηση και βαθμολόγηση των μαθητών – Τα εξεταστέα  μαθήματα, η βαρύτητα και τα">
            <a:extLst>
              <a:ext uri="{FF2B5EF4-FFF2-40B4-BE49-F238E27FC236}">
                <a16:creationId xmlns:a16="http://schemas.microsoft.com/office/drawing/2014/main" id="{71944808-087F-20A6-8348-288EB1E3394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782" t="3477"/>
          <a:stretch/>
        </p:blipFill>
        <p:spPr bwMode="auto">
          <a:xfrm>
            <a:off x="3033096" y="4572000"/>
            <a:ext cx="3077807" cy="213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4818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a:xfrm>
            <a:off x="326573" y="457201"/>
            <a:ext cx="8360229" cy="1099592"/>
          </a:xfrm>
        </p:spPr>
        <p:txBody>
          <a:bodyPr>
            <a:normAutofit/>
          </a:bodyPr>
          <a:lstStyle/>
          <a:p>
            <a:pPr eaLnBrk="1" hangingPunct="1"/>
            <a:r>
              <a:rPr lang="el-GR" altLang="en-US" sz="2500" b="1" dirty="0">
                <a:ln>
                  <a:noFill/>
                </a:ln>
                <a:latin typeface="Comic Sans MS" panose="030F0702030302020204" pitchFamily="66" charset="0"/>
                <a:ea typeface="Arial Unicode MS" panose="020B0604020202020204" pitchFamily="34" charset="-128"/>
                <a:cs typeface="Arial Greek" panose="020B0604020202020204" pitchFamily="34" charset="0"/>
              </a:rPr>
              <a:t>Εξετάσεις Μετάταξης</a:t>
            </a:r>
          </a:p>
        </p:txBody>
      </p:sp>
      <p:sp>
        <p:nvSpPr>
          <p:cNvPr id="21507" name="Content Placeholder 1"/>
          <p:cNvSpPr>
            <a:spLocks noGrp="1"/>
          </p:cNvSpPr>
          <p:nvPr>
            <p:ph idx="1"/>
          </p:nvPr>
        </p:nvSpPr>
        <p:spPr>
          <a:xfrm>
            <a:off x="914400" y="1340769"/>
            <a:ext cx="7772400" cy="4392488"/>
          </a:xfrm>
        </p:spPr>
        <p:txBody>
          <a:bodyPr>
            <a:normAutofit lnSpcReduction="10000"/>
          </a:bodyPr>
          <a:lstStyle/>
          <a:p>
            <a:pPr marL="0" indent="0">
              <a:buClr>
                <a:schemeClr val="accent2">
                  <a:lumMod val="75000"/>
                </a:schemeClr>
              </a:buClr>
              <a:buNone/>
            </a:pPr>
            <a:r>
              <a:rPr lang="el-GR" altLang="en-US" dirty="0">
                <a:latin typeface="Comic Sans MS" panose="030F0702030302020204" pitchFamily="66" charset="0"/>
                <a:cs typeface="Arial Greek" panose="020B0604020202020204" pitchFamily="34" charset="0"/>
              </a:rPr>
              <a:t>Οι μαθητές/τριες που επιθυμούν να μετακινηθούν </a:t>
            </a:r>
            <a:endParaRPr lang="el-CY" altLang="en-US" dirty="0">
              <a:latin typeface="Comic Sans MS" panose="030F0702030302020204" pitchFamily="66" charset="0"/>
              <a:cs typeface="Arial Greek" panose="020B0604020202020204" pitchFamily="34" charset="0"/>
            </a:endParaRPr>
          </a:p>
          <a:p>
            <a:pPr marL="0" indent="0">
              <a:buClr>
                <a:schemeClr val="accent2">
                  <a:lumMod val="75000"/>
                </a:schemeClr>
              </a:buClr>
              <a:buNone/>
            </a:pPr>
            <a:r>
              <a:rPr lang="el-CY" altLang="en-US" dirty="0">
                <a:latin typeface="Comic Sans MS" panose="030F0702030302020204" pitchFamily="66" charset="0"/>
                <a:cs typeface="Arial Greek" panose="020B0604020202020204" pitchFamily="34" charset="0"/>
              </a:rPr>
              <a:t>α)</a:t>
            </a:r>
            <a:r>
              <a:rPr lang="el-GR" altLang="en-US" dirty="0">
                <a:latin typeface="Comic Sans MS" panose="030F0702030302020204" pitchFamily="66" charset="0"/>
                <a:cs typeface="Arial Greek" panose="020B0604020202020204" pitchFamily="34" charset="0"/>
              </a:rPr>
              <a:t>στη Β΄ σε άλλη Κατεύθυνση από την Κατεύθυνση που οδηγεί η  Ομάδα Μαθημάτων Προσανατολισμού (Ο.Μ.Π.) που είχαν στην Α΄ Λυκείου  ή  </a:t>
            </a:r>
            <a:endParaRPr lang="el-CY" altLang="en-US" dirty="0">
              <a:latin typeface="Comic Sans MS" panose="030F0702030302020204" pitchFamily="66" charset="0"/>
              <a:cs typeface="Arial Greek" panose="020B0604020202020204" pitchFamily="34" charset="0"/>
            </a:endParaRPr>
          </a:p>
          <a:p>
            <a:pPr marL="0" indent="0" algn="just">
              <a:buClr>
                <a:schemeClr val="accent2">
                  <a:lumMod val="75000"/>
                </a:schemeClr>
              </a:buClr>
              <a:buNone/>
            </a:pPr>
            <a:r>
              <a:rPr lang="el-CY" altLang="en-US" dirty="0">
                <a:latin typeface="Comic Sans MS" panose="030F0702030302020204" pitchFamily="66" charset="0"/>
                <a:cs typeface="Arial Greek" panose="020B0604020202020204" pitchFamily="34" charset="0"/>
              </a:rPr>
              <a:t>β)Σ</a:t>
            </a:r>
            <a:r>
              <a:rPr lang="el-GR" altLang="en-US" dirty="0">
                <a:latin typeface="Comic Sans MS" panose="030F0702030302020204" pitchFamily="66" charset="0"/>
                <a:cs typeface="Arial Greek" panose="020B0604020202020204" pitchFamily="34" charset="0"/>
              </a:rPr>
              <a:t>ε άλλη Κατεύθυνση στη Γ΄ από αυτή που είχαν στη Β΄  παρακάθονται σε Εξετάσεις Μετάταξης.</a:t>
            </a:r>
            <a:r>
              <a:rPr lang="el-GR" dirty="0">
                <a:solidFill>
                  <a:schemeClr val="tx1"/>
                </a:solidFill>
                <a:latin typeface="Comic Sans MS" panose="030F0702030302020204" pitchFamily="66" charset="0"/>
                <a:cs typeface="Arial Greek" panose="020B0604020202020204" pitchFamily="34" charset="0"/>
              </a:rPr>
              <a:t> Μπορούν επίσης να αλλάξουν και τα μαθήματα εμβάθυνσης από τη Β΄ στη Γ΄ Λυκείου με εξετάσεις</a:t>
            </a:r>
            <a:endParaRPr lang="el-CY" dirty="0">
              <a:solidFill>
                <a:schemeClr val="tx1"/>
              </a:solidFill>
              <a:latin typeface="Comic Sans MS" panose="030F0702030302020204" pitchFamily="66" charset="0"/>
              <a:cs typeface="Arial Greek" panose="020B0604020202020204" pitchFamily="34" charset="0"/>
            </a:endParaRPr>
          </a:p>
          <a:p>
            <a:pPr marL="0" indent="0" algn="just">
              <a:buClr>
                <a:schemeClr val="accent2">
                  <a:lumMod val="75000"/>
                </a:schemeClr>
              </a:buClr>
              <a:buNone/>
            </a:pPr>
            <a:endParaRPr lang="el-GR" dirty="0">
              <a:solidFill>
                <a:schemeClr val="tx1"/>
              </a:solidFill>
              <a:latin typeface="Comic Sans MS" panose="030F0702030302020204" pitchFamily="66" charset="0"/>
              <a:cs typeface="Arial Greek" panose="020B0604020202020204" pitchFamily="34" charset="0"/>
            </a:endParaRPr>
          </a:p>
          <a:p>
            <a:pPr algn="just">
              <a:buClr>
                <a:schemeClr val="accent2">
                  <a:lumMod val="75000"/>
                </a:schemeClr>
              </a:buClr>
              <a:buFont typeface="Wingdings" panose="05000000000000000000" pitchFamily="2" charset="2"/>
              <a:buChar char="Ø"/>
            </a:pPr>
            <a:r>
              <a:rPr lang="el-GR" dirty="0">
                <a:solidFill>
                  <a:schemeClr val="tx1"/>
                </a:solidFill>
                <a:latin typeface="Comic Sans MS" panose="030F0702030302020204" pitchFamily="66" charset="0"/>
                <a:cs typeface="Arial Greek" panose="020B0604020202020204" pitchFamily="34" charset="0"/>
              </a:rPr>
              <a:t>Εξετάσεις Μετάταξης γίνονται Μάιο-Ιούνιο</a:t>
            </a:r>
          </a:p>
          <a:p>
            <a:pPr algn="just">
              <a:buClr>
                <a:schemeClr val="accent2">
                  <a:lumMod val="75000"/>
                </a:schemeClr>
              </a:buClr>
            </a:pPr>
            <a:endParaRPr lang="el-GR" altLang="en-US" b="1" dirty="0">
              <a:latin typeface="Comic Sans MS" panose="030F0702030302020204" pitchFamily="66" charset="0"/>
            </a:endParaRPr>
          </a:p>
        </p:txBody>
      </p:sp>
      <p:pic>
        <p:nvPicPr>
          <p:cNvPr id="2050" name="Picture 2" descr="Τράπεζα θεμάτων: Στη δημοσιότητα τα θέματα για τα μαθήματα της Α' Λυκείου |  in.gr">
            <a:extLst>
              <a:ext uri="{FF2B5EF4-FFF2-40B4-BE49-F238E27FC236}">
                <a16:creationId xmlns:a16="http://schemas.microsoft.com/office/drawing/2014/main" id="{1C268014-8EDB-559B-6C96-3E166855AE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1415" y="5200267"/>
            <a:ext cx="2386012" cy="142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7153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89969721"/>
              </p:ext>
            </p:extLst>
          </p:nvPr>
        </p:nvGraphicFramePr>
        <p:xfrm>
          <a:off x="457200" y="228600"/>
          <a:ext cx="7958253" cy="6400799"/>
        </p:xfrm>
        <a:graphic>
          <a:graphicData uri="http://schemas.openxmlformats.org/drawingml/2006/table">
            <a:tbl>
              <a:tblPr/>
              <a:tblGrid>
                <a:gridCol w="1637930">
                  <a:extLst>
                    <a:ext uri="{9D8B030D-6E8A-4147-A177-3AD203B41FA5}">
                      <a16:colId xmlns:a16="http://schemas.microsoft.com/office/drawing/2014/main" val="20000"/>
                    </a:ext>
                  </a:extLst>
                </a:gridCol>
                <a:gridCol w="1551723">
                  <a:extLst>
                    <a:ext uri="{9D8B030D-6E8A-4147-A177-3AD203B41FA5}">
                      <a16:colId xmlns:a16="http://schemas.microsoft.com/office/drawing/2014/main" val="20001"/>
                    </a:ext>
                  </a:extLst>
                </a:gridCol>
                <a:gridCol w="1553236">
                  <a:extLst>
                    <a:ext uri="{9D8B030D-6E8A-4147-A177-3AD203B41FA5}">
                      <a16:colId xmlns:a16="http://schemas.microsoft.com/office/drawing/2014/main" val="20002"/>
                    </a:ext>
                  </a:extLst>
                </a:gridCol>
                <a:gridCol w="1551723">
                  <a:extLst>
                    <a:ext uri="{9D8B030D-6E8A-4147-A177-3AD203B41FA5}">
                      <a16:colId xmlns:a16="http://schemas.microsoft.com/office/drawing/2014/main" val="20003"/>
                    </a:ext>
                  </a:extLst>
                </a:gridCol>
                <a:gridCol w="1663641">
                  <a:extLst>
                    <a:ext uri="{9D8B030D-6E8A-4147-A177-3AD203B41FA5}">
                      <a16:colId xmlns:a16="http://schemas.microsoft.com/office/drawing/2014/main" val="20004"/>
                    </a:ext>
                  </a:extLst>
                </a:gridCol>
              </a:tblGrid>
              <a:tr h="619027">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l-GR" sz="800" b="1" i="0" u="none" strike="noStrike" cap="none" normalizeH="0" baseline="0" dirty="0">
                        <a:ln>
                          <a:noFill/>
                        </a:ln>
                        <a:solidFill>
                          <a:schemeClr val="tx1"/>
                        </a:solidFill>
                        <a:effectLst/>
                        <a:latin typeface="Comic Sans MS" panose="030F0702030302020204" pitchFamily="66" charset="0"/>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tx1"/>
                          </a:solidFill>
                          <a:effectLst/>
                          <a:latin typeface="Comic Sans MS" panose="030F0702030302020204" pitchFamily="66" charset="0"/>
                          <a:cs typeface="Times New Roman" pitchFamily="18" charset="0"/>
                        </a:rPr>
                        <a:t>Για εισδοχή στη Β΄ Λυκείου</a:t>
                      </a:r>
                      <a:r>
                        <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rPr>
                        <a:t> </a:t>
                      </a:r>
                      <a:r>
                        <a:rPr kumimoji="0" lang="el-GR" altLang="el-GR" sz="1400" b="1" i="0" u="none" strike="noStrike" cap="none" normalizeH="0" baseline="0" dirty="0">
                          <a:ln>
                            <a:noFill/>
                          </a:ln>
                          <a:solidFill>
                            <a:schemeClr val="tx1"/>
                          </a:solidFill>
                          <a:effectLst/>
                          <a:latin typeface="Comic Sans MS" panose="030F0702030302020204" pitchFamily="66" charset="0"/>
                          <a:cs typeface="Times New Roman" pitchFamily="18" charset="0"/>
                        </a:rPr>
                        <a:t>στην</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endParaRPr>
                    </a:p>
                  </a:txBody>
                  <a:tcPr marL="31043" marR="31043" marT="0" marB="0" horzOverflow="overflow">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l-GR" sz="800" b="0" i="0" u="none" strike="noStrike" cap="none" normalizeH="0" baseline="0" dirty="0">
                        <a:ln>
                          <a:noFill/>
                        </a:ln>
                        <a:solidFill>
                          <a:schemeClr val="tx1"/>
                        </a:solidFill>
                        <a:effectLst/>
                        <a:latin typeface="Comic Sans MS" panose="030F0702030302020204" pitchFamily="66" charset="0"/>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Comic Sans MS" panose="030F0702030302020204" pitchFamily="66" charset="0"/>
                          <a:cs typeface="Times New Roman" pitchFamily="18" charset="0"/>
                        </a:rPr>
                        <a:t>Μαθητής από την </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tx1"/>
                          </a:solidFill>
                          <a:effectLst/>
                          <a:latin typeface="Comic Sans MS" panose="030F0702030302020204" pitchFamily="66" charset="0"/>
                          <a:cs typeface="Times New Roman" pitchFamily="18" charset="0"/>
                        </a:rPr>
                        <a:t>1</a:t>
                      </a:r>
                      <a:r>
                        <a:rPr kumimoji="0" lang="el-GR" altLang="el-GR" sz="1400" b="1" i="0" u="none" strike="noStrike" cap="none" normalizeH="0" baseline="30000" dirty="0">
                          <a:ln>
                            <a:noFill/>
                          </a:ln>
                          <a:solidFill>
                            <a:schemeClr val="tx1"/>
                          </a:solidFill>
                          <a:effectLst/>
                          <a:latin typeface="Comic Sans MS" panose="030F0702030302020204" pitchFamily="66" charset="0"/>
                          <a:cs typeface="Times New Roman" pitchFamily="18" charset="0"/>
                        </a:rPr>
                        <a:t>η</a:t>
                      </a:r>
                      <a:r>
                        <a:rPr kumimoji="0" lang="el-GR" altLang="el-GR" sz="1400" b="1" i="0" u="none" strike="noStrike" cap="none" normalizeH="0" baseline="0" dirty="0">
                          <a:ln>
                            <a:noFill/>
                          </a:ln>
                          <a:solidFill>
                            <a:schemeClr val="tx1"/>
                          </a:solidFill>
                          <a:effectLst/>
                          <a:latin typeface="Comic Sans MS" panose="030F0702030302020204" pitchFamily="66" charset="0"/>
                          <a:cs typeface="Times New Roman" pitchFamily="18" charset="0"/>
                        </a:rPr>
                        <a:t> ΟΜΠ </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endParaRPr>
                    </a:p>
                  </a:txBody>
                  <a:tcPr marL="31043" marR="310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l-GR" sz="800" b="0" i="0" u="none" strike="noStrike" cap="none" normalizeH="0" baseline="0" dirty="0">
                        <a:ln>
                          <a:noFill/>
                        </a:ln>
                        <a:solidFill>
                          <a:schemeClr val="tx1"/>
                        </a:solidFill>
                        <a:effectLst/>
                        <a:latin typeface="Comic Sans MS" panose="030F0702030302020204" pitchFamily="66" charset="0"/>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Comic Sans MS" panose="030F0702030302020204" pitchFamily="66" charset="0"/>
                          <a:cs typeface="Times New Roman" pitchFamily="18" charset="0"/>
                        </a:rPr>
                        <a:t>Μαθητής από την </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tx1"/>
                          </a:solidFill>
                          <a:effectLst/>
                          <a:latin typeface="Comic Sans MS" panose="030F0702030302020204" pitchFamily="66" charset="0"/>
                          <a:cs typeface="Times New Roman" pitchFamily="18" charset="0"/>
                        </a:rPr>
                        <a:t>2</a:t>
                      </a:r>
                      <a:r>
                        <a:rPr kumimoji="0" lang="el-GR" altLang="el-GR" sz="1400" b="1" i="0" u="none" strike="noStrike" cap="none" normalizeH="0" baseline="30000" dirty="0">
                          <a:ln>
                            <a:noFill/>
                          </a:ln>
                          <a:solidFill>
                            <a:schemeClr val="tx1"/>
                          </a:solidFill>
                          <a:effectLst/>
                          <a:latin typeface="Comic Sans MS" panose="030F0702030302020204" pitchFamily="66" charset="0"/>
                          <a:cs typeface="Times New Roman" pitchFamily="18" charset="0"/>
                        </a:rPr>
                        <a:t>η</a:t>
                      </a:r>
                      <a:r>
                        <a:rPr kumimoji="0" lang="el-GR" altLang="el-GR" sz="1400" b="1" i="0" u="none" strike="noStrike" cap="none" normalizeH="0" baseline="0" dirty="0">
                          <a:ln>
                            <a:noFill/>
                          </a:ln>
                          <a:solidFill>
                            <a:schemeClr val="tx1"/>
                          </a:solidFill>
                          <a:effectLst/>
                          <a:latin typeface="Comic Sans MS" panose="030F0702030302020204" pitchFamily="66" charset="0"/>
                          <a:cs typeface="Times New Roman" pitchFamily="18" charset="0"/>
                        </a:rPr>
                        <a:t> ΟΜΠ </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endParaRPr>
                    </a:p>
                  </a:txBody>
                  <a:tcPr marL="31043" marR="310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l-GR" sz="800" b="0" i="0" u="none" strike="noStrike" cap="none" normalizeH="0" baseline="0" dirty="0">
                        <a:ln>
                          <a:noFill/>
                        </a:ln>
                        <a:solidFill>
                          <a:schemeClr val="tx1"/>
                        </a:solidFill>
                        <a:effectLst/>
                        <a:latin typeface="Comic Sans MS" panose="030F0702030302020204" pitchFamily="66" charset="0"/>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Comic Sans MS" panose="030F0702030302020204" pitchFamily="66" charset="0"/>
                          <a:cs typeface="Times New Roman" pitchFamily="18" charset="0"/>
                        </a:rPr>
                        <a:t>Μαθητής από την </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tx1"/>
                          </a:solidFill>
                          <a:effectLst/>
                          <a:latin typeface="Comic Sans MS" panose="030F0702030302020204" pitchFamily="66" charset="0"/>
                          <a:cs typeface="Times New Roman" pitchFamily="18" charset="0"/>
                        </a:rPr>
                        <a:t>3</a:t>
                      </a:r>
                      <a:r>
                        <a:rPr kumimoji="0" lang="el-GR" altLang="el-GR" sz="1400" b="1" i="0" u="none" strike="noStrike" cap="none" normalizeH="0" baseline="30000" dirty="0">
                          <a:ln>
                            <a:noFill/>
                          </a:ln>
                          <a:solidFill>
                            <a:schemeClr val="tx1"/>
                          </a:solidFill>
                          <a:effectLst/>
                          <a:latin typeface="Comic Sans MS" panose="030F0702030302020204" pitchFamily="66" charset="0"/>
                          <a:cs typeface="Times New Roman" pitchFamily="18" charset="0"/>
                        </a:rPr>
                        <a:t>η</a:t>
                      </a:r>
                      <a:r>
                        <a:rPr kumimoji="0" lang="el-GR" altLang="el-GR" sz="1400" b="1" i="0" u="none" strike="noStrike" cap="none" normalizeH="0" baseline="0" dirty="0">
                          <a:ln>
                            <a:noFill/>
                          </a:ln>
                          <a:solidFill>
                            <a:schemeClr val="tx1"/>
                          </a:solidFill>
                          <a:effectLst/>
                          <a:latin typeface="Comic Sans MS" panose="030F0702030302020204" pitchFamily="66" charset="0"/>
                          <a:cs typeface="Times New Roman" pitchFamily="18" charset="0"/>
                        </a:rPr>
                        <a:t> ΟΜΠ </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endParaRPr>
                    </a:p>
                  </a:txBody>
                  <a:tcPr marL="31043" marR="3104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l-GR" altLang="el-GR" sz="800" b="0" i="0" u="none" strike="noStrike" cap="none" normalizeH="0" baseline="0" dirty="0">
                        <a:ln>
                          <a:noFill/>
                        </a:ln>
                        <a:solidFill>
                          <a:schemeClr val="tx1"/>
                        </a:solidFill>
                        <a:effectLst/>
                        <a:latin typeface="Comic Sans MS" panose="030F0702030302020204" pitchFamily="66" charset="0"/>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Comic Sans MS" panose="030F0702030302020204" pitchFamily="66" charset="0"/>
                          <a:cs typeface="Times New Roman" pitchFamily="18" charset="0"/>
                        </a:rPr>
                        <a:t>Μαθητής από την </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tx1"/>
                          </a:solidFill>
                          <a:effectLst/>
                          <a:latin typeface="Comic Sans MS" panose="030F0702030302020204" pitchFamily="66" charset="0"/>
                          <a:cs typeface="Times New Roman" pitchFamily="18" charset="0"/>
                        </a:rPr>
                        <a:t>4</a:t>
                      </a:r>
                      <a:r>
                        <a:rPr kumimoji="0" lang="el-GR" altLang="el-GR" sz="1400" b="1" i="0" u="none" strike="noStrike" cap="none" normalizeH="0" baseline="30000" dirty="0">
                          <a:ln>
                            <a:noFill/>
                          </a:ln>
                          <a:solidFill>
                            <a:schemeClr val="tx1"/>
                          </a:solidFill>
                          <a:effectLst/>
                          <a:latin typeface="Comic Sans MS" panose="030F0702030302020204" pitchFamily="66" charset="0"/>
                          <a:cs typeface="Times New Roman" pitchFamily="18" charset="0"/>
                        </a:rPr>
                        <a:t>η</a:t>
                      </a:r>
                      <a:r>
                        <a:rPr kumimoji="0" lang="el-GR" altLang="el-GR" sz="1400" b="1" i="0" u="none" strike="noStrike" cap="none" normalizeH="0" baseline="0" dirty="0">
                          <a:ln>
                            <a:noFill/>
                          </a:ln>
                          <a:solidFill>
                            <a:schemeClr val="tx1"/>
                          </a:solidFill>
                          <a:effectLst/>
                          <a:latin typeface="Comic Sans MS" panose="030F0702030302020204" pitchFamily="66" charset="0"/>
                          <a:cs typeface="Times New Roman" pitchFamily="18" charset="0"/>
                        </a:rPr>
                        <a:t> ΟΜΠ </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endParaRPr>
                    </a:p>
                  </a:txBody>
                  <a:tcPr marL="31043" marR="31043" marT="0" marB="0" horzOverflow="overflow">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870483">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tx1"/>
                          </a:solidFill>
                          <a:effectLst/>
                          <a:latin typeface="Comic Sans MS" panose="030F0702030302020204" pitchFamily="66" charset="0"/>
                          <a:cs typeface="Times New Roman" pitchFamily="18" charset="0"/>
                        </a:rPr>
                        <a:t>1</a:t>
                      </a:r>
                      <a:r>
                        <a:rPr kumimoji="0" lang="el-GR" altLang="el-GR" sz="1400" b="1" i="0" u="none" strike="noStrike" cap="none" normalizeH="0" baseline="30000">
                          <a:ln>
                            <a:noFill/>
                          </a:ln>
                          <a:solidFill>
                            <a:schemeClr val="tx1"/>
                          </a:solidFill>
                          <a:effectLst/>
                          <a:latin typeface="Comic Sans MS" panose="030F0702030302020204" pitchFamily="66" charset="0"/>
                          <a:cs typeface="Times New Roman" pitchFamily="18" charset="0"/>
                        </a:rPr>
                        <a:t>η</a:t>
                      </a:r>
                      <a:r>
                        <a:rPr kumimoji="0" lang="el-GR" altLang="el-GR" sz="1400" b="1" i="0" u="none" strike="noStrike" cap="none" normalizeH="0" baseline="0">
                          <a:ln>
                            <a:noFill/>
                          </a:ln>
                          <a:solidFill>
                            <a:schemeClr val="tx1"/>
                          </a:solidFill>
                          <a:effectLst/>
                          <a:latin typeface="Comic Sans MS" panose="030F0702030302020204" pitchFamily="66" charset="0"/>
                          <a:cs typeface="Times New Roman" pitchFamily="18" charset="0"/>
                        </a:rPr>
                        <a:t> Κατεύθυνση</a:t>
                      </a:r>
                      <a:endParaRPr kumimoji="0" lang="el-GR" altLang="el-GR" sz="1400" b="0" i="0" u="none" strike="noStrike" cap="none" normalizeH="0" baseline="0">
                        <a:ln>
                          <a:noFill/>
                        </a:ln>
                        <a:solidFill>
                          <a:schemeClr val="tx1"/>
                        </a:solidFill>
                        <a:effectLst/>
                        <a:latin typeface="Comic Sans MS" panose="030F0702030302020204" pitchFamily="66"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tx1"/>
                          </a:solidFill>
                          <a:effectLst/>
                          <a:latin typeface="Comic Sans MS" panose="030F0702030302020204" pitchFamily="66" charset="0"/>
                          <a:cs typeface="Times New Roman" pitchFamily="18" charset="0"/>
                        </a:rPr>
                        <a:t>Κλασσικών και Ανθρωπιστικών Σπουδών</a:t>
                      </a:r>
                      <a:endParaRPr kumimoji="0" lang="el-GR" altLang="el-GR" sz="1400" b="0" i="0" u="none" strike="noStrike" cap="none" normalizeH="0" baseline="0">
                        <a:ln>
                          <a:noFill/>
                        </a:ln>
                        <a:solidFill>
                          <a:schemeClr val="tx1"/>
                        </a:solidFill>
                        <a:effectLst/>
                        <a:latin typeface="Comic Sans MS" panose="030F0702030302020204" pitchFamily="66" charset="0"/>
                        <a:ea typeface="SimSun" pitchFamily="2" charset="-122"/>
                      </a:endParaRPr>
                    </a:p>
                  </a:txBody>
                  <a:tcPr marL="31043" marR="31043" marT="0" marB="0" anchor="ctr" horzOverflow="overflow">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tx1"/>
                          </a:solidFill>
                          <a:effectLst/>
                          <a:latin typeface="Comic Sans MS" panose="030F0702030302020204" pitchFamily="66" charset="0"/>
                          <a:cs typeface="Times New Roman" pitchFamily="18" charset="0"/>
                        </a:rPr>
                        <a:t>ΚΑΝΕΝΑ</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rPr>
                        <a:t>1. Αρχαία Ελληνικά/</a:t>
                      </a: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rPr>
                        <a:t>    Αρχαιογνωσία</a:t>
                      </a: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rPr>
                        <a:t>2.  Ιστορία</a:t>
                      </a: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rPr>
                        <a:t>1.Αρχαία Ελληνικά/</a:t>
                      </a: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rPr>
                        <a:t>    Αρχαιογνωσία</a:t>
                      </a: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rPr>
                        <a:t>2.  Ιστορία</a:t>
                      </a: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rPr>
                        <a:t>1.Αρχαία Ελληνικά/</a:t>
                      </a: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rPr>
                        <a:t>    Αρχαιογνωσία</a:t>
                      </a: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rPr>
                        <a:t>2.  Ιστορία</a:t>
                      </a:r>
                    </a:p>
                  </a:txBody>
                  <a:tcPr marL="31043" marR="31043" marT="0" marB="0" anchor="ctr" horzOverflow="overflow">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16612">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tx1"/>
                          </a:solidFill>
                          <a:effectLst/>
                          <a:latin typeface="Comic Sans MS" panose="030F0702030302020204" pitchFamily="66" charset="0"/>
                          <a:cs typeface="Times New Roman" pitchFamily="18" charset="0"/>
                        </a:rPr>
                        <a:t>2</a:t>
                      </a:r>
                      <a:r>
                        <a:rPr kumimoji="0" lang="el-GR" altLang="el-GR" sz="1400" b="1" i="0" u="none" strike="noStrike" cap="none" normalizeH="0" baseline="30000" dirty="0">
                          <a:ln>
                            <a:noFill/>
                          </a:ln>
                          <a:solidFill>
                            <a:schemeClr val="tx1"/>
                          </a:solidFill>
                          <a:effectLst/>
                          <a:latin typeface="Comic Sans MS" panose="030F0702030302020204" pitchFamily="66" charset="0"/>
                          <a:cs typeface="Times New Roman" pitchFamily="18" charset="0"/>
                        </a:rPr>
                        <a:t>η</a:t>
                      </a:r>
                      <a:r>
                        <a:rPr kumimoji="0" lang="el-GR" altLang="el-GR" sz="1400" b="1" i="0" u="none" strike="noStrike" cap="none" normalizeH="0" baseline="0" dirty="0">
                          <a:ln>
                            <a:noFill/>
                          </a:ln>
                          <a:solidFill>
                            <a:schemeClr val="tx1"/>
                          </a:solidFill>
                          <a:effectLst/>
                          <a:latin typeface="Comic Sans MS" panose="030F0702030302020204" pitchFamily="66" charset="0"/>
                          <a:cs typeface="Times New Roman" pitchFamily="18" charset="0"/>
                        </a:rPr>
                        <a:t> Κατεύθυνση</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Comic Sans MS" panose="030F0702030302020204" pitchFamily="66" charset="0"/>
                          <a:cs typeface="Times New Roman" pitchFamily="18" charset="0"/>
                        </a:rPr>
                        <a:t>Ξένων Γλωσσών</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Comic Sans MS" panose="030F0702030302020204" pitchFamily="66" charset="0"/>
                          <a:cs typeface="Times New Roman" pitchFamily="18" charset="0"/>
                        </a:rPr>
                        <a:t>και Ευρωπαϊκών Σπουδών</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endParaRPr>
                    </a:p>
                  </a:txBody>
                  <a:tcPr marL="31043" marR="31043" marT="0" marB="0" anchor="ctr" horzOverflow="overflow">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tx1"/>
                          </a:solidFill>
                          <a:effectLst/>
                          <a:latin typeface="Comic Sans MS" panose="030F0702030302020204" pitchFamily="66" charset="0"/>
                          <a:cs typeface="Times New Roman" pitchFamily="18" charset="0"/>
                        </a:rPr>
                        <a:t>ΚΑΝΕΝΑ</a:t>
                      </a:r>
                      <a:endParaRPr kumimoji="0" lang="el-GR" altLang="el-GR" sz="1400" b="0" i="0" u="none" strike="noStrike" cap="none" normalizeH="0" baseline="0">
                        <a:ln>
                          <a:noFill/>
                        </a:ln>
                        <a:solidFill>
                          <a:schemeClr val="tx1"/>
                        </a:solidFill>
                        <a:effectLst/>
                        <a:latin typeface="Comic Sans MS" panose="030F0702030302020204" pitchFamily="66"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Comic Sans MS" panose="030F0702030302020204" pitchFamily="66" charset="0"/>
                          <a:cs typeface="Times New Roman" pitchFamily="18" charset="0"/>
                        </a:rPr>
                        <a:t>1.  Ιστορία</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rPr>
                        <a:t>2. Αρχαία Ελληνικά/</a:t>
                      </a: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rPr>
                        <a:t>    Αρχαιογνωσία </a:t>
                      </a:r>
                      <a:r>
                        <a:rPr kumimoji="0" lang="el-GR" altLang="el-GR" sz="12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rPr>
                        <a:t>(για    </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rPr>
                        <a:t>     όσους σκοπεύουν να  </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rPr>
                        <a:t>     το επιλέξουν)</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Comic Sans MS" panose="030F0702030302020204" pitchFamily="66" charset="0"/>
                          <a:cs typeface="Times New Roman" pitchFamily="18" charset="0"/>
                        </a:rPr>
                        <a:t>1.  Ιστορία</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rPr>
                        <a:t>2. Αρχαία Ελληνικά/</a:t>
                      </a: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rPr>
                        <a:t>    Αρχαιογνωσία </a:t>
                      </a:r>
                      <a:r>
                        <a:rPr kumimoji="0" lang="el-GR" altLang="el-GR" sz="12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rPr>
                        <a:t>(για    </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rPr>
                        <a:t>     όσους σκοπεύουν να  </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rPr>
                        <a:t>     το επιλέξουν)</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Comic Sans MS" panose="030F0702030302020204" pitchFamily="66" charset="0"/>
                          <a:cs typeface="Times New Roman" pitchFamily="18" charset="0"/>
                        </a:rPr>
                        <a:t>1.  Ιστορία</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rPr>
                        <a:t>2. Αρχαία Ελληνικά/</a:t>
                      </a: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rPr>
                        <a:t>    Αρχαιογνωσία </a:t>
                      </a:r>
                      <a:r>
                        <a:rPr kumimoji="0" lang="el-GR" altLang="el-GR" sz="12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rPr>
                        <a:t>(για    </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rPr>
                        <a:t>     όσους σκοπεύουν να  </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rPr>
                        <a:t>     το επιλέξουν)</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05725">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tx1"/>
                          </a:solidFill>
                          <a:effectLst/>
                          <a:latin typeface="Comic Sans MS" panose="030F0702030302020204" pitchFamily="66" charset="0"/>
                          <a:cs typeface="Times New Roman" pitchFamily="18" charset="0"/>
                        </a:rPr>
                        <a:t>3</a:t>
                      </a:r>
                      <a:r>
                        <a:rPr kumimoji="0" lang="el-GR" altLang="el-GR" sz="1400" b="1" i="0" u="none" strike="noStrike" cap="none" normalizeH="0" baseline="30000" dirty="0">
                          <a:ln>
                            <a:noFill/>
                          </a:ln>
                          <a:solidFill>
                            <a:schemeClr val="tx1"/>
                          </a:solidFill>
                          <a:effectLst/>
                          <a:latin typeface="Comic Sans MS" panose="030F0702030302020204" pitchFamily="66" charset="0"/>
                          <a:cs typeface="Times New Roman" pitchFamily="18" charset="0"/>
                        </a:rPr>
                        <a:t>η</a:t>
                      </a:r>
                      <a:r>
                        <a:rPr kumimoji="0" lang="el-GR" altLang="el-GR" sz="1400" b="1" i="0" u="none" strike="noStrike" cap="none" normalizeH="0" baseline="0" dirty="0">
                          <a:ln>
                            <a:noFill/>
                          </a:ln>
                          <a:solidFill>
                            <a:schemeClr val="tx1"/>
                          </a:solidFill>
                          <a:effectLst/>
                          <a:latin typeface="Comic Sans MS" panose="030F0702030302020204" pitchFamily="66" charset="0"/>
                          <a:cs typeface="Times New Roman" pitchFamily="18" charset="0"/>
                        </a:rPr>
                        <a:t> Κατεύθυνση</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Comic Sans MS" panose="030F0702030302020204" pitchFamily="66" charset="0"/>
                          <a:cs typeface="Times New Roman" pitchFamily="18" charset="0"/>
                        </a:rPr>
                        <a:t>Θετικών Επιστημών </a:t>
                      </a:r>
                      <a:r>
                        <a:rPr kumimoji="0" lang="el-GR" altLang="el-GR" sz="1400" b="0" i="0" u="none" strike="noStrike" cap="none" normalizeH="0" baseline="0" dirty="0" err="1">
                          <a:ln>
                            <a:noFill/>
                          </a:ln>
                          <a:solidFill>
                            <a:schemeClr val="tx1"/>
                          </a:solidFill>
                          <a:effectLst/>
                          <a:latin typeface="Comic Sans MS" panose="030F0702030302020204" pitchFamily="66" charset="0"/>
                          <a:cs typeface="Times New Roman" pitchFamily="18" charset="0"/>
                        </a:rPr>
                        <a:t>Βιοεπιστημών</a:t>
                      </a:r>
                      <a:r>
                        <a:rPr kumimoji="0" lang="el-GR" altLang="el-GR" sz="1400" b="0" i="0" u="none" strike="noStrike" cap="none" normalizeH="0" baseline="0" dirty="0">
                          <a:ln>
                            <a:noFill/>
                          </a:ln>
                          <a:solidFill>
                            <a:schemeClr val="tx1"/>
                          </a:solidFill>
                          <a:effectLst/>
                          <a:latin typeface="Comic Sans MS" panose="030F0702030302020204" pitchFamily="66" charset="0"/>
                          <a:cs typeface="Times New Roman" pitchFamily="18" charset="0"/>
                        </a:rPr>
                        <a:t> -</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Comic Sans MS" panose="030F0702030302020204" pitchFamily="66" charset="0"/>
                          <a:cs typeface="Times New Roman" pitchFamily="18" charset="0"/>
                        </a:rPr>
                        <a:t>Πληροφορικής -Τεχνολογίας</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endParaRPr>
                    </a:p>
                  </a:txBody>
                  <a:tcPr marL="31043" marR="31043" marT="0" marB="0" anchor="ctr" horzOverflow="overflow">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Comic Sans MS" panose="030F0702030302020204" pitchFamily="66" charset="0"/>
                          <a:cs typeface="Times New Roman" pitchFamily="18" charset="0"/>
                        </a:rPr>
                        <a:t>1. Μαθηματικά</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Comic Sans MS" panose="030F0702030302020204" pitchFamily="66" charset="0"/>
                          <a:cs typeface="Times New Roman" pitchFamily="18" charset="0"/>
                        </a:rPr>
                        <a:t>2. Φυσική</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tx1"/>
                          </a:solidFill>
                          <a:effectLst/>
                          <a:latin typeface="Comic Sans MS" panose="030F0702030302020204" pitchFamily="66" charset="0"/>
                          <a:cs typeface="Times New Roman" pitchFamily="18" charset="0"/>
                        </a:rPr>
                        <a:t>ΚΑΝΕΝΑ</a:t>
                      </a:r>
                      <a:endParaRPr kumimoji="0" lang="el-GR" altLang="el-GR" sz="1400" b="0" i="0" u="none" strike="noStrike" cap="none" normalizeH="0" baseline="0">
                        <a:ln>
                          <a:noFill/>
                        </a:ln>
                        <a:solidFill>
                          <a:schemeClr val="tx1"/>
                        </a:solidFill>
                        <a:effectLst/>
                        <a:latin typeface="Comic Sans MS" panose="030F0702030302020204" pitchFamily="66"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tx1"/>
                          </a:solidFill>
                          <a:effectLst/>
                          <a:latin typeface="Comic Sans MS" panose="030F0702030302020204" pitchFamily="66" charset="0"/>
                          <a:cs typeface="Times New Roman" pitchFamily="18" charset="0"/>
                        </a:rPr>
                        <a:t>1. Φυσική</a:t>
                      </a:r>
                      <a:endParaRPr kumimoji="0" lang="el-GR" altLang="el-GR" sz="1400" b="0" i="0" u="none" strike="noStrike" cap="none" normalizeH="0" baseline="0">
                        <a:ln>
                          <a:noFill/>
                        </a:ln>
                        <a:solidFill>
                          <a:schemeClr val="tx1"/>
                        </a:solidFill>
                        <a:effectLst/>
                        <a:latin typeface="Comic Sans MS" panose="030F0702030302020204" pitchFamily="66"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tx1"/>
                          </a:solidFill>
                          <a:effectLst/>
                          <a:latin typeface="Comic Sans MS" panose="030F0702030302020204" pitchFamily="66" charset="0"/>
                          <a:cs typeface="Times New Roman" pitchFamily="18" charset="0"/>
                        </a:rPr>
                        <a:t>1. Μαθηματικά</a:t>
                      </a:r>
                      <a:endParaRPr kumimoji="0" lang="el-GR" altLang="el-GR" sz="1400" b="0" i="0" u="none" strike="noStrike" cap="none" normalizeH="0" baseline="0">
                        <a:ln>
                          <a:noFill/>
                        </a:ln>
                        <a:solidFill>
                          <a:schemeClr val="tx1"/>
                        </a:solidFill>
                        <a:effectLst/>
                        <a:latin typeface="Comic Sans MS" panose="030F0702030302020204" pitchFamily="66" charset="0"/>
                        <a:ea typeface="SimSun" pitchFamily="2" charset="-122"/>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tx1"/>
                          </a:solidFill>
                          <a:effectLst/>
                          <a:latin typeface="Comic Sans MS" panose="030F0702030302020204" pitchFamily="66" charset="0"/>
                          <a:cs typeface="Times New Roman" pitchFamily="18" charset="0"/>
                        </a:rPr>
                        <a:t>2. Φυσική</a:t>
                      </a:r>
                      <a:endParaRPr kumimoji="0" lang="el-GR" altLang="el-GR" sz="1400" b="0" i="0" u="none" strike="noStrike" cap="none" normalizeH="0" baseline="0">
                        <a:ln>
                          <a:noFill/>
                        </a:ln>
                        <a:solidFill>
                          <a:schemeClr val="tx1"/>
                        </a:solidFill>
                        <a:effectLst/>
                        <a:latin typeface="Comic Sans MS" panose="030F0702030302020204" pitchFamily="66" charset="0"/>
                        <a:ea typeface="SimSun" pitchFamily="2" charset="-122"/>
                      </a:endParaRPr>
                    </a:p>
                  </a:txBody>
                  <a:tcPr marL="31043" marR="31043" marT="0" marB="0" anchor="ctr" horzOverflow="overflow">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41337">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tx1"/>
                          </a:solidFill>
                          <a:effectLst/>
                          <a:latin typeface="Comic Sans MS" panose="030F0702030302020204" pitchFamily="66" charset="0"/>
                          <a:cs typeface="Times New Roman" pitchFamily="18" charset="0"/>
                        </a:rPr>
                        <a:t>4</a:t>
                      </a:r>
                      <a:r>
                        <a:rPr kumimoji="0" lang="el-GR" altLang="el-GR" sz="1400" b="1" i="0" u="none" strike="noStrike" cap="none" normalizeH="0" baseline="30000" dirty="0">
                          <a:ln>
                            <a:noFill/>
                          </a:ln>
                          <a:solidFill>
                            <a:schemeClr val="tx1"/>
                          </a:solidFill>
                          <a:effectLst/>
                          <a:latin typeface="Comic Sans MS" panose="030F0702030302020204" pitchFamily="66" charset="0"/>
                          <a:cs typeface="Times New Roman" pitchFamily="18" charset="0"/>
                        </a:rPr>
                        <a:t>η</a:t>
                      </a:r>
                      <a:r>
                        <a:rPr kumimoji="0" lang="el-GR" altLang="el-GR" sz="1400" b="1" i="0" u="none" strike="noStrike" cap="none" normalizeH="0" baseline="0" dirty="0">
                          <a:ln>
                            <a:noFill/>
                          </a:ln>
                          <a:solidFill>
                            <a:schemeClr val="tx1"/>
                          </a:solidFill>
                          <a:effectLst/>
                          <a:latin typeface="Comic Sans MS" panose="030F0702030302020204" pitchFamily="66" charset="0"/>
                          <a:cs typeface="Times New Roman" pitchFamily="18" charset="0"/>
                        </a:rPr>
                        <a:t> Κατεύθυνση</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Comic Sans MS" panose="030F0702030302020204" pitchFamily="66" charset="0"/>
                          <a:cs typeface="Times New Roman" pitchFamily="18" charset="0"/>
                        </a:rPr>
                        <a:t>Οικονομικών</a:t>
                      </a: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Comic Sans MS" panose="030F0702030302020204" pitchFamily="66" charset="0"/>
                          <a:cs typeface="Times New Roman" pitchFamily="18" charset="0"/>
                        </a:rPr>
                        <a:t>Επιστημών</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endParaRPr>
                    </a:p>
                  </a:txBody>
                  <a:tcPr marL="31043" marR="31043" marT="0" marB="0" anchor="ctr" horzOverflow="overflow">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tx1"/>
                          </a:solidFill>
                          <a:effectLst/>
                          <a:latin typeface="Comic Sans MS" panose="030F0702030302020204" pitchFamily="66" charset="0"/>
                          <a:ea typeface="SimSun" pitchFamily="2" charset="-122"/>
                          <a:cs typeface="Times New Roman" pitchFamily="18" charset="0"/>
                        </a:rPr>
                        <a:t>1. Μαθηματικά</a:t>
                      </a: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tx1"/>
                          </a:solidFill>
                          <a:effectLst/>
                          <a:latin typeface="Comic Sans MS" panose="030F0702030302020204" pitchFamily="66" charset="0"/>
                          <a:ea typeface="SimSun" pitchFamily="2" charset="-122"/>
                          <a:cs typeface="Times New Roman" pitchFamily="18" charset="0"/>
                        </a:rPr>
                        <a:t>2. Οικονομικά</a:t>
                      </a: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Comic Sans MS" panose="030F0702030302020204" pitchFamily="66" charset="0"/>
                          <a:cs typeface="Times New Roman" pitchFamily="18" charset="0"/>
                        </a:rPr>
                        <a:t>1. Οικονομικά</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tx1"/>
                          </a:solidFill>
                          <a:effectLst/>
                          <a:latin typeface="Comic Sans MS" panose="030F0702030302020204" pitchFamily="66" charset="0"/>
                          <a:cs typeface="Times New Roman" pitchFamily="18" charset="0"/>
                        </a:rPr>
                        <a:t>ΚΑΝΕΝΑ</a:t>
                      </a:r>
                      <a:endParaRPr kumimoji="0" lang="el-GR" altLang="el-GR" sz="1400" b="0" i="0" u="none" strike="noStrike" cap="none" normalizeH="0" baseline="0">
                        <a:ln>
                          <a:noFill/>
                        </a:ln>
                        <a:solidFill>
                          <a:schemeClr val="tx1"/>
                        </a:solidFill>
                        <a:effectLst/>
                        <a:latin typeface="Comic Sans MS" panose="030F0702030302020204" pitchFamily="66"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tx1"/>
                          </a:solidFill>
                          <a:effectLst/>
                          <a:latin typeface="Comic Sans MS" panose="030F0702030302020204" pitchFamily="66" charset="0"/>
                          <a:ea typeface="SimSun" pitchFamily="2" charset="-122"/>
                          <a:cs typeface="Times New Roman" pitchFamily="18" charset="0"/>
                        </a:rPr>
                        <a:t>1.Μαθηματικά</a:t>
                      </a:r>
                    </a:p>
                  </a:txBody>
                  <a:tcPr marL="31043" marR="31043" marT="0" marB="0" anchor="ctr" horzOverflow="overflow">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12373">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tx1"/>
                          </a:solidFill>
                          <a:effectLst/>
                          <a:latin typeface="Comic Sans MS" panose="030F0702030302020204" pitchFamily="66" charset="0"/>
                          <a:cs typeface="Times New Roman" pitchFamily="18" charset="0"/>
                        </a:rPr>
                        <a:t>5</a:t>
                      </a:r>
                      <a:r>
                        <a:rPr kumimoji="0" lang="el-GR" altLang="el-GR" sz="1400" b="1" i="0" u="none" strike="noStrike" cap="none" normalizeH="0" baseline="30000" dirty="0">
                          <a:ln>
                            <a:noFill/>
                          </a:ln>
                          <a:solidFill>
                            <a:schemeClr val="tx1"/>
                          </a:solidFill>
                          <a:effectLst/>
                          <a:latin typeface="Comic Sans MS" panose="030F0702030302020204" pitchFamily="66" charset="0"/>
                          <a:cs typeface="Times New Roman" pitchFamily="18" charset="0"/>
                        </a:rPr>
                        <a:t>η</a:t>
                      </a:r>
                      <a:r>
                        <a:rPr kumimoji="0" lang="el-GR" altLang="el-GR" sz="1400" b="1" i="0" u="none" strike="noStrike" cap="none" normalizeH="0" baseline="0" dirty="0">
                          <a:ln>
                            <a:noFill/>
                          </a:ln>
                          <a:solidFill>
                            <a:schemeClr val="tx1"/>
                          </a:solidFill>
                          <a:effectLst/>
                          <a:latin typeface="Comic Sans MS" panose="030F0702030302020204" pitchFamily="66" charset="0"/>
                          <a:cs typeface="Times New Roman" pitchFamily="18" charset="0"/>
                        </a:rPr>
                        <a:t> Κατεύθυνση</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tx1"/>
                          </a:solidFill>
                          <a:effectLst/>
                          <a:latin typeface="Comic Sans MS" panose="030F0702030302020204" pitchFamily="66" charset="0"/>
                          <a:cs typeface="Times New Roman" pitchFamily="18" charset="0"/>
                        </a:rPr>
                        <a:t>Εμπορίου και Υπηρεσιών</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endParaRPr>
                    </a:p>
                  </a:txBody>
                  <a:tcPr marL="31043" marR="31043" marT="0" marB="0" anchor="ctr" horzOverflow="overflow">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tx1"/>
                          </a:solidFill>
                          <a:effectLst/>
                          <a:latin typeface="Comic Sans MS" panose="030F0702030302020204" pitchFamily="66" charset="0"/>
                          <a:ea typeface="SimSun" pitchFamily="2" charset="-122"/>
                          <a:cs typeface="Times New Roman" pitchFamily="18" charset="0"/>
                        </a:rPr>
                        <a:t>1. Οικονομικά</a:t>
                      </a: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tx1"/>
                          </a:solidFill>
                          <a:effectLst/>
                          <a:latin typeface="Comic Sans MS" panose="030F0702030302020204" pitchFamily="66" charset="0"/>
                          <a:ea typeface="SimSun" pitchFamily="2" charset="-122"/>
                          <a:cs typeface="Times New Roman" pitchFamily="18" charset="0"/>
                        </a:rPr>
                        <a:t>2.  Αγγλικά</a:t>
                      </a: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tx1"/>
                          </a:solidFill>
                          <a:effectLst/>
                          <a:latin typeface="Comic Sans MS" panose="030F0702030302020204" pitchFamily="66" charset="0"/>
                          <a:ea typeface="SimSun" pitchFamily="2" charset="-122"/>
                          <a:cs typeface="Times New Roman" pitchFamily="18" charset="0"/>
                        </a:rPr>
                        <a:t>1. Οικονομικά</a:t>
                      </a:r>
                    </a:p>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tx1"/>
                          </a:solidFill>
                          <a:effectLst/>
                          <a:latin typeface="Comic Sans MS" panose="030F0702030302020204" pitchFamily="66" charset="0"/>
                          <a:ea typeface="SimSun" pitchFamily="2" charset="-122"/>
                          <a:cs typeface="Times New Roman" pitchFamily="18" charset="0"/>
                        </a:rPr>
                        <a:t>2.  Αγγλικά</a:t>
                      </a: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tx1"/>
                          </a:solidFill>
                          <a:effectLst/>
                          <a:latin typeface="Comic Sans MS" panose="030F0702030302020204" pitchFamily="66" charset="0"/>
                          <a:ea typeface="SimSun" pitchFamily="2" charset="-122"/>
                          <a:cs typeface="Times New Roman" pitchFamily="18" charset="0"/>
                        </a:rPr>
                        <a:t>1. Αγγλικά</a:t>
                      </a: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tx1"/>
                          </a:solidFill>
                          <a:effectLst/>
                          <a:latin typeface="Comic Sans MS" panose="030F0702030302020204" pitchFamily="66" charset="0"/>
                          <a:cs typeface="Times New Roman" pitchFamily="18" charset="0"/>
                        </a:rPr>
                        <a:t>ΚΑΝΕΝΑ</a:t>
                      </a:r>
                      <a:endParaRPr kumimoji="0" lang="el-GR" altLang="el-GR" sz="1400" b="0" i="0" u="none" strike="noStrike" cap="none" normalizeH="0" baseline="0">
                        <a:ln>
                          <a:noFill/>
                        </a:ln>
                        <a:solidFill>
                          <a:schemeClr val="tx1"/>
                        </a:solidFill>
                        <a:effectLst/>
                        <a:latin typeface="Comic Sans MS" panose="030F0702030302020204" pitchFamily="66"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5"/>
                  </a:ext>
                </a:extLst>
              </a:tr>
              <a:tr h="435242">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tx1"/>
                          </a:solidFill>
                          <a:effectLst/>
                          <a:latin typeface="Comic Sans MS" panose="030F0702030302020204" pitchFamily="66" charset="0"/>
                          <a:cs typeface="Times New Roman" pitchFamily="18" charset="0"/>
                        </a:rPr>
                        <a:t>6</a:t>
                      </a:r>
                      <a:r>
                        <a:rPr kumimoji="0" lang="el-GR" altLang="el-GR" sz="1400" b="1" i="0" u="none" strike="noStrike" cap="none" normalizeH="0" baseline="30000">
                          <a:ln>
                            <a:noFill/>
                          </a:ln>
                          <a:solidFill>
                            <a:schemeClr val="tx1"/>
                          </a:solidFill>
                          <a:effectLst/>
                          <a:latin typeface="Comic Sans MS" panose="030F0702030302020204" pitchFamily="66" charset="0"/>
                          <a:cs typeface="Times New Roman" pitchFamily="18" charset="0"/>
                        </a:rPr>
                        <a:t>η</a:t>
                      </a:r>
                      <a:r>
                        <a:rPr kumimoji="0" lang="el-GR" altLang="el-GR" sz="1400" b="1" i="0" u="none" strike="noStrike" cap="none" normalizeH="0" baseline="0">
                          <a:ln>
                            <a:noFill/>
                          </a:ln>
                          <a:solidFill>
                            <a:schemeClr val="tx1"/>
                          </a:solidFill>
                          <a:effectLst/>
                          <a:latin typeface="Comic Sans MS" panose="030F0702030302020204" pitchFamily="66" charset="0"/>
                          <a:cs typeface="Times New Roman" pitchFamily="18" charset="0"/>
                        </a:rPr>
                        <a:t> Κατεύθυνση</a:t>
                      </a:r>
                      <a:endParaRPr kumimoji="0" lang="el-GR" altLang="el-GR" sz="1400" b="0" i="0" u="none" strike="noStrike" cap="none" normalizeH="0" baseline="0">
                        <a:ln>
                          <a:noFill/>
                        </a:ln>
                        <a:solidFill>
                          <a:schemeClr val="tx1"/>
                        </a:solidFill>
                        <a:effectLst/>
                        <a:latin typeface="Comic Sans MS" panose="030F0702030302020204" pitchFamily="66" charset="0"/>
                        <a:ea typeface="SimSun" pitchFamily="2" charset="-122"/>
                        <a:cs typeface="Times New Roman" pitchFamily="18"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0" i="0" u="none" strike="noStrike" cap="none" normalizeH="0" baseline="0">
                          <a:ln>
                            <a:noFill/>
                          </a:ln>
                          <a:solidFill>
                            <a:schemeClr val="tx1"/>
                          </a:solidFill>
                          <a:effectLst/>
                          <a:latin typeface="Comic Sans MS" panose="030F0702030302020204" pitchFamily="66" charset="0"/>
                          <a:cs typeface="Times New Roman" pitchFamily="18" charset="0"/>
                        </a:rPr>
                        <a:t>Καλών Τεχνών</a:t>
                      </a:r>
                      <a:endParaRPr kumimoji="0" lang="el-GR" altLang="el-GR" sz="1400" b="0" i="0" u="none" strike="noStrike" cap="none" normalizeH="0" baseline="0">
                        <a:ln>
                          <a:noFill/>
                        </a:ln>
                        <a:solidFill>
                          <a:schemeClr val="tx1"/>
                        </a:solidFill>
                        <a:effectLst/>
                        <a:latin typeface="Comic Sans MS" panose="030F0702030302020204" pitchFamily="66" charset="0"/>
                        <a:ea typeface="SimSun" pitchFamily="2" charset="-122"/>
                      </a:endParaRPr>
                    </a:p>
                  </a:txBody>
                  <a:tcPr marL="31043" marR="31043" marT="0" marB="0" anchor="ctr" horzOverflow="overflow">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tx1"/>
                          </a:solidFill>
                          <a:effectLst/>
                          <a:latin typeface="Comic Sans MS" panose="030F0702030302020204" pitchFamily="66" charset="0"/>
                          <a:cs typeface="Times New Roman" pitchFamily="18" charset="0"/>
                        </a:rPr>
                        <a:t>ΚΑΝΕΝΑ</a:t>
                      </a:r>
                      <a:endParaRPr kumimoji="0" lang="el-GR" altLang="el-GR" sz="1400" b="0" i="0" u="none" strike="noStrike" cap="none" normalizeH="0" baseline="0">
                        <a:ln>
                          <a:noFill/>
                        </a:ln>
                        <a:solidFill>
                          <a:schemeClr val="tx1"/>
                        </a:solidFill>
                        <a:effectLst/>
                        <a:latin typeface="Comic Sans MS" panose="030F0702030302020204" pitchFamily="66"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tx1"/>
                          </a:solidFill>
                          <a:effectLst/>
                          <a:latin typeface="Comic Sans MS" panose="030F0702030302020204" pitchFamily="66" charset="0"/>
                          <a:cs typeface="Times New Roman" pitchFamily="18" charset="0"/>
                        </a:rPr>
                        <a:t>ΚΑΝΕΝΑ</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a:ln>
                            <a:noFill/>
                          </a:ln>
                          <a:solidFill>
                            <a:schemeClr val="tx1"/>
                          </a:solidFill>
                          <a:effectLst/>
                          <a:latin typeface="Comic Sans MS" panose="030F0702030302020204" pitchFamily="66" charset="0"/>
                          <a:cs typeface="Times New Roman" pitchFamily="18" charset="0"/>
                        </a:rPr>
                        <a:t>ΚΑΝΕΝΑ</a:t>
                      </a:r>
                      <a:endParaRPr kumimoji="0" lang="el-GR" altLang="el-GR" sz="1400" b="0" i="0" u="none" strike="noStrike" cap="none" normalizeH="0" baseline="0">
                        <a:ln>
                          <a:noFill/>
                        </a:ln>
                        <a:solidFill>
                          <a:schemeClr val="tx1"/>
                        </a:solidFill>
                        <a:effectLst/>
                        <a:latin typeface="Comic Sans MS" panose="030F0702030302020204" pitchFamily="66"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spcAft>
                          <a:spcPts val="600"/>
                        </a:spcAft>
                        <a:buClr>
                          <a:srgbClr val="688727"/>
                        </a:buClr>
                        <a:buSzPct val="145000"/>
                        <a:buFont typeface="Arial" charset="0"/>
                        <a:defRPr sz="2000">
                          <a:solidFill>
                            <a:schemeClr val="tx1"/>
                          </a:solidFill>
                          <a:latin typeface="Corbel" pitchFamily="34" charset="0"/>
                        </a:defRPr>
                      </a:lvl1pPr>
                      <a:lvl2pPr marL="742950" indent="-285750">
                        <a:spcBef>
                          <a:spcPct val="20000"/>
                        </a:spcBef>
                        <a:spcAft>
                          <a:spcPts val="600"/>
                        </a:spcAft>
                        <a:buClr>
                          <a:srgbClr val="688727"/>
                        </a:buClr>
                        <a:buSzPct val="145000"/>
                        <a:buFont typeface="Arial" charset="0"/>
                        <a:defRPr>
                          <a:solidFill>
                            <a:schemeClr val="tx1"/>
                          </a:solidFill>
                          <a:latin typeface="Corbel" pitchFamily="34" charset="0"/>
                        </a:defRPr>
                      </a:lvl2pPr>
                      <a:lvl3pPr marL="1143000" indent="-228600">
                        <a:spcBef>
                          <a:spcPct val="20000"/>
                        </a:spcBef>
                        <a:spcAft>
                          <a:spcPts val="600"/>
                        </a:spcAft>
                        <a:buClr>
                          <a:srgbClr val="688727"/>
                        </a:buClr>
                        <a:buSzPct val="145000"/>
                        <a:buFont typeface="Arial" charset="0"/>
                        <a:defRPr sz="1600">
                          <a:solidFill>
                            <a:schemeClr val="tx1"/>
                          </a:solidFill>
                          <a:latin typeface="Corbel" pitchFamily="34" charset="0"/>
                        </a:defRPr>
                      </a:lvl3pPr>
                      <a:lvl4pPr marL="1600200" indent="-228600">
                        <a:spcBef>
                          <a:spcPct val="20000"/>
                        </a:spcBef>
                        <a:spcAft>
                          <a:spcPts val="600"/>
                        </a:spcAft>
                        <a:buClr>
                          <a:srgbClr val="688727"/>
                        </a:buClr>
                        <a:buSzPct val="145000"/>
                        <a:buFont typeface="Arial" charset="0"/>
                        <a:defRPr sz="1400">
                          <a:solidFill>
                            <a:schemeClr val="tx1"/>
                          </a:solidFill>
                          <a:latin typeface="Corbel" pitchFamily="34" charset="0"/>
                        </a:defRPr>
                      </a:lvl4pPr>
                      <a:lvl5pPr marL="2057400" indent="-228600">
                        <a:spcBef>
                          <a:spcPct val="20000"/>
                        </a:spcBef>
                        <a:spcAft>
                          <a:spcPts val="600"/>
                        </a:spcAft>
                        <a:buClr>
                          <a:srgbClr val="688727"/>
                        </a:buClr>
                        <a:buSzPct val="145000"/>
                        <a:buFont typeface="Arial" charset="0"/>
                        <a:defRPr sz="1200">
                          <a:solidFill>
                            <a:schemeClr val="tx1"/>
                          </a:solidFill>
                          <a:latin typeface="Corbel" pitchFamily="34" charset="0"/>
                        </a:defRPr>
                      </a:lvl5pPr>
                      <a:lvl6pPr marL="25146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6pPr>
                      <a:lvl7pPr marL="29718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7pPr>
                      <a:lvl8pPr marL="34290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8pPr>
                      <a:lvl9pPr marL="3886200" indent="-228600" defTabSz="457200" eaLnBrk="0" fontAlgn="base" hangingPunct="0">
                        <a:spcBef>
                          <a:spcPct val="20000"/>
                        </a:spcBef>
                        <a:spcAft>
                          <a:spcPts val="600"/>
                        </a:spcAft>
                        <a:buClr>
                          <a:srgbClr val="688727"/>
                        </a:buClr>
                        <a:buSzPct val="145000"/>
                        <a:buFont typeface="Arial" charset="0"/>
                        <a:defRPr sz="1200">
                          <a:solidFill>
                            <a:schemeClr val="tx1"/>
                          </a:solidFill>
                          <a:latin typeface="Corbe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l-GR" altLang="el-GR" sz="1400" b="1" i="0" u="none" strike="noStrike" cap="none" normalizeH="0" baseline="0" dirty="0">
                          <a:ln>
                            <a:noFill/>
                          </a:ln>
                          <a:solidFill>
                            <a:schemeClr val="tx1"/>
                          </a:solidFill>
                          <a:effectLst/>
                          <a:latin typeface="Comic Sans MS" panose="030F0702030302020204" pitchFamily="66" charset="0"/>
                          <a:cs typeface="Times New Roman" pitchFamily="18" charset="0"/>
                        </a:rPr>
                        <a:t>ΚΑΝΕΝΑ</a:t>
                      </a:r>
                      <a:endParaRPr kumimoji="0" lang="el-GR" altLang="el-GR" sz="1400" b="0" i="0" u="none" strike="noStrike" cap="none" normalizeH="0" baseline="0" dirty="0">
                        <a:ln>
                          <a:noFill/>
                        </a:ln>
                        <a:solidFill>
                          <a:schemeClr val="tx1"/>
                        </a:solidFill>
                        <a:effectLst/>
                        <a:latin typeface="Comic Sans MS" panose="030F0702030302020204" pitchFamily="66" charset="0"/>
                        <a:ea typeface="SimSun" pitchFamily="2" charset="-122"/>
                        <a:cs typeface="Times New Roman" pitchFamily="18" charset="0"/>
                      </a:endParaRPr>
                    </a:p>
                  </a:txBody>
                  <a:tcPr marL="31043" marR="31043" marT="0" marB="0" anchor="ctr" horzOverflow="overflow">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6"/>
                  </a:ext>
                </a:extLst>
              </a:tr>
            </a:tbl>
          </a:graphicData>
        </a:graphic>
      </p:graphicFrame>
      <p:sp>
        <p:nvSpPr>
          <p:cNvPr id="2" name="Footer Placeholder 1"/>
          <p:cNvSpPr>
            <a:spLocks noGrp="1"/>
          </p:cNvSpPr>
          <p:nvPr>
            <p:ph type="ftr" sz="quarter" idx="11"/>
          </p:nvPr>
        </p:nvSpPr>
        <p:spPr/>
        <p:txBody>
          <a:bodyPr/>
          <a:lstStyle/>
          <a:p>
            <a:r>
              <a:rPr lang="el-GR"/>
              <a:t>ΥΣΕΑ -  15/11/2021</a:t>
            </a:r>
            <a:endParaRPr lang="en-US"/>
          </a:p>
        </p:txBody>
      </p:sp>
    </p:spTree>
    <p:extLst>
      <p:ext uri="{BB962C8B-B14F-4D97-AF65-F5344CB8AC3E}">
        <p14:creationId xmlns:p14="http://schemas.microsoft.com/office/powerpoint/2010/main" val="2699749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Grp="1" noChangeArrowheads="1"/>
          </p:cNvSpPr>
          <p:nvPr>
            <p:ph type="title"/>
          </p:nvPr>
        </p:nvSpPr>
        <p:spPr>
          <a:xfrm>
            <a:off x="699854" y="914400"/>
            <a:ext cx="7986946" cy="4495800"/>
          </a:xfrm>
        </p:spPr>
        <p:txBody>
          <a:bodyPr>
            <a:normAutofit fontScale="90000"/>
          </a:bodyPr>
          <a:lstStyle/>
          <a:p>
            <a:pPr algn="ctr">
              <a:defRPr/>
            </a:pPr>
            <a:br>
              <a:rPr lang="el-GR" sz="3000" dirty="0">
                <a:latin typeface="Comic Sans MS" panose="030F0702030302020204" pitchFamily="66" charset="0"/>
              </a:rPr>
            </a:br>
            <a:br>
              <a:rPr lang="el-GR" sz="3000" dirty="0">
                <a:latin typeface="Comic Sans MS" panose="030F0702030302020204" pitchFamily="66" charset="0"/>
              </a:rPr>
            </a:br>
            <a:br>
              <a:rPr lang="el-GR" sz="3000" dirty="0">
                <a:latin typeface="Comic Sans MS" panose="030F0702030302020204" pitchFamily="66" charset="0"/>
              </a:rPr>
            </a:br>
            <a:br>
              <a:rPr lang="el-GR" sz="3000" dirty="0">
                <a:latin typeface="Comic Sans MS" panose="030F0702030302020204" pitchFamily="66" charset="0"/>
              </a:rPr>
            </a:br>
            <a:br>
              <a:rPr lang="el-GR" sz="3000" dirty="0">
                <a:latin typeface="Comic Sans MS" panose="030F0702030302020204" pitchFamily="66" charset="0"/>
              </a:rPr>
            </a:br>
            <a:br>
              <a:rPr lang="el-GR" sz="3000" dirty="0">
                <a:latin typeface="Comic Sans MS" panose="030F0702030302020204" pitchFamily="66" charset="0"/>
              </a:rPr>
            </a:br>
            <a:br>
              <a:rPr lang="el-GR" sz="3000" dirty="0">
                <a:latin typeface="Comic Sans MS" panose="030F0702030302020204" pitchFamily="66" charset="0"/>
              </a:rPr>
            </a:br>
            <a:r>
              <a:rPr lang="el-GR" sz="3600" b="1" dirty="0">
                <a:latin typeface="Comic Sans MS" panose="030F0702030302020204" pitchFamily="66" charset="0"/>
                <a:cs typeface="Arial Greek" panose="020B0604020202020204" pitchFamily="34" charset="0"/>
              </a:rPr>
              <a:t>ΓΕΝΙΚΕΣ</a:t>
            </a:r>
            <a:r>
              <a:rPr lang="en-US" sz="3600" b="1" dirty="0">
                <a:latin typeface="Comic Sans MS" panose="030F0702030302020204" pitchFamily="66" charset="0"/>
                <a:cs typeface="Arial Greek" panose="020B0604020202020204" pitchFamily="34" charset="0"/>
              </a:rPr>
              <a:t>  </a:t>
            </a:r>
            <a:r>
              <a:rPr lang="el-GR" sz="3600" b="1" dirty="0">
                <a:latin typeface="Comic Sans MS" panose="030F0702030302020204" pitchFamily="66" charset="0"/>
                <a:cs typeface="Arial Greek" panose="020B0604020202020204" pitchFamily="34" charset="0"/>
              </a:rPr>
              <a:t>ΣΗΜΑΝΤΙΚΕΣ</a:t>
            </a:r>
            <a:br>
              <a:rPr lang="en-US" sz="3600" b="1" dirty="0">
                <a:latin typeface="Comic Sans MS" panose="030F0702030302020204" pitchFamily="66" charset="0"/>
                <a:cs typeface="Arial Greek" panose="020B0604020202020204" pitchFamily="34" charset="0"/>
              </a:rPr>
            </a:br>
            <a:br>
              <a:rPr lang="el-GR" sz="3600" b="1" dirty="0">
                <a:latin typeface="Comic Sans MS" panose="030F0702030302020204" pitchFamily="66" charset="0"/>
                <a:cs typeface="Arial Greek" panose="020B0604020202020204" pitchFamily="34" charset="0"/>
              </a:rPr>
            </a:br>
            <a:r>
              <a:rPr lang="el-GR" sz="3600" b="1" dirty="0">
                <a:latin typeface="Comic Sans MS" panose="030F0702030302020204" pitchFamily="66" charset="0"/>
                <a:cs typeface="Arial Greek" panose="020B0604020202020204" pitchFamily="34" charset="0"/>
              </a:rPr>
              <a:t>ΕΠΙΣΗΜΑΝΣΕΙΣ</a:t>
            </a:r>
            <a:br>
              <a:rPr lang="el-GR" sz="3200" b="1" dirty="0">
                <a:latin typeface="Comic Sans MS" panose="030F0702030302020204" pitchFamily="66" charset="0"/>
                <a:cs typeface="Times New Roman" panose="02020603050405020304" pitchFamily="18" charset="0"/>
              </a:rPr>
            </a:br>
            <a:br>
              <a:rPr lang="el-GR" sz="3000" dirty="0">
                <a:latin typeface="Comic Sans MS" panose="030F0702030302020204" pitchFamily="66" charset="0"/>
              </a:rPr>
            </a:br>
            <a:br>
              <a:rPr lang="el-GR" sz="3000" dirty="0">
                <a:latin typeface="Comic Sans MS" panose="030F0702030302020204" pitchFamily="66" charset="0"/>
              </a:rPr>
            </a:br>
            <a:br>
              <a:rPr lang="el-GR" sz="3000" dirty="0">
                <a:latin typeface="Comic Sans MS" panose="030F0702030302020204" pitchFamily="66" charset="0"/>
              </a:rPr>
            </a:br>
            <a:br>
              <a:rPr lang="el-GR" sz="3000" dirty="0">
                <a:latin typeface="Comic Sans MS" panose="030F0702030302020204" pitchFamily="66" charset="0"/>
              </a:rPr>
            </a:br>
            <a:br>
              <a:rPr lang="el-GR" sz="3000" dirty="0">
                <a:latin typeface="Comic Sans MS" panose="030F0702030302020204" pitchFamily="66" charset="0"/>
              </a:rPr>
            </a:br>
            <a:endParaRPr lang="el-GR" sz="3600" b="1"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9807935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342938"/>
            <a:ext cx="7680960" cy="1186206"/>
          </a:xfrm>
        </p:spPr>
        <p:txBody>
          <a:bodyPr>
            <a:normAutofit fontScale="90000"/>
          </a:bodyPr>
          <a:lstStyle/>
          <a:p>
            <a:r>
              <a:rPr lang="el-GR" b="1" dirty="0">
                <a:latin typeface="Comic Sans MS" panose="030F0702030302020204" pitchFamily="66" charset="0"/>
              </a:rPr>
              <a:t>ΚΥΠΡΟΣ – ΠΟΛΛΑΠΛΟΙ ΒΑΘΜΟΙ ΠΡΟΣΒΑΣΗΣ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74</a:t>
            </a:fld>
            <a:endParaRPr lang="en-US"/>
          </a:p>
        </p:txBody>
      </p:sp>
      <p:pic>
        <p:nvPicPr>
          <p:cNvPr id="5" name="Picture 4"/>
          <p:cNvPicPr>
            <a:picLocks noChangeAspect="1"/>
          </p:cNvPicPr>
          <p:nvPr/>
        </p:nvPicPr>
        <p:blipFill>
          <a:blip r:embed="rId2"/>
          <a:stretch>
            <a:fillRect/>
          </a:stretch>
        </p:blipFill>
        <p:spPr>
          <a:xfrm>
            <a:off x="1005840" y="2997828"/>
            <a:ext cx="7620000" cy="1548925"/>
          </a:xfrm>
          <a:prstGeom prst="rect">
            <a:avLst/>
          </a:prstGeom>
        </p:spPr>
      </p:pic>
      <p:pic>
        <p:nvPicPr>
          <p:cNvPr id="7" name="Picture 6"/>
          <p:cNvPicPr>
            <a:picLocks noChangeAspect="1"/>
          </p:cNvPicPr>
          <p:nvPr/>
        </p:nvPicPr>
        <p:blipFill>
          <a:blip r:embed="rId3"/>
          <a:stretch>
            <a:fillRect/>
          </a:stretch>
        </p:blipFill>
        <p:spPr>
          <a:xfrm>
            <a:off x="1005840" y="1631107"/>
            <a:ext cx="7434763" cy="1215272"/>
          </a:xfrm>
          <a:prstGeom prst="rect">
            <a:avLst/>
          </a:prstGeom>
        </p:spPr>
      </p:pic>
      <p:pic>
        <p:nvPicPr>
          <p:cNvPr id="8" name="Picture 7"/>
          <p:cNvPicPr>
            <a:picLocks noChangeAspect="1"/>
          </p:cNvPicPr>
          <p:nvPr/>
        </p:nvPicPr>
        <p:blipFill>
          <a:blip r:embed="rId4"/>
          <a:stretch>
            <a:fillRect/>
          </a:stretch>
        </p:blipFill>
        <p:spPr>
          <a:xfrm>
            <a:off x="985520" y="4698202"/>
            <a:ext cx="7620000" cy="1714739"/>
          </a:xfrm>
          <a:prstGeom prst="rect">
            <a:avLst/>
          </a:prstGeom>
        </p:spPr>
      </p:pic>
    </p:spTree>
    <p:extLst>
      <p:ext uri="{BB962C8B-B14F-4D97-AF65-F5344CB8AC3E}">
        <p14:creationId xmlns:p14="http://schemas.microsoft.com/office/powerpoint/2010/main" val="42885607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04667" cy="1981200"/>
          </a:xfrm>
        </p:spPr>
        <p:txBody>
          <a:bodyPr>
            <a:normAutofit/>
          </a:bodyPr>
          <a:lstStyle/>
          <a:p>
            <a:r>
              <a:rPr lang="el-GR" b="1" dirty="0">
                <a:latin typeface="Comic Sans MS" panose="030F0702030302020204" pitchFamily="66" charset="0"/>
              </a:rPr>
              <a:t>ΕΛΛΑΔΑ-ΕΝΑΣ ΓΕΝΙΚΟΣ ΒΑΘΜΟΣ ΚΑΤΑΤΑΞΗΣ</a:t>
            </a:r>
          </a:p>
        </p:txBody>
      </p:sp>
      <p:pic>
        <p:nvPicPr>
          <p:cNvPr id="5" name="Picture 4"/>
          <p:cNvPicPr>
            <a:picLocks noChangeAspect="1"/>
          </p:cNvPicPr>
          <p:nvPr/>
        </p:nvPicPr>
        <p:blipFill>
          <a:blip r:embed="rId2"/>
          <a:stretch>
            <a:fillRect/>
          </a:stretch>
        </p:blipFill>
        <p:spPr>
          <a:xfrm>
            <a:off x="609599" y="2452550"/>
            <a:ext cx="8194253" cy="2424251"/>
          </a:xfrm>
          <a:prstGeom prst="rect">
            <a:avLst/>
          </a:prstGeom>
        </p:spPr>
      </p:pic>
    </p:spTree>
    <p:extLst>
      <p:ext uri="{BB962C8B-B14F-4D97-AF65-F5344CB8AC3E}">
        <p14:creationId xmlns:p14="http://schemas.microsoft.com/office/powerpoint/2010/main" val="3247523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22" name="Rectangle 6"/>
          <p:cNvSpPr>
            <a:spLocks noGrp="1" noChangeArrowheads="1"/>
          </p:cNvSpPr>
          <p:nvPr>
            <p:ph idx="1"/>
          </p:nvPr>
        </p:nvSpPr>
        <p:spPr>
          <a:xfrm>
            <a:off x="914400" y="914400"/>
            <a:ext cx="7853862" cy="4541520"/>
          </a:xfrm>
        </p:spPr>
        <p:txBody>
          <a:bodyPr>
            <a:normAutofit/>
          </a:bodyPr>
          <a:lstStyle/>
          <a:p>
            <a:pPr marL="0" indent="0" algn="just" eaLnBrk="1" hangingPunct="1">
              <a:lnSpc>
                <a:spcPct val="110000"/>
              </a:lnSpc>
              <a:buNone/>
              <a:defRPr/>
            </a:pPr>
            <a:r>
              <a:rPr lang="el-CY" sz="2000" b="1" dirty="0">
                <a:latin typeface="Comic Sans MS" panose="030F0702030302020204" pitchFamily="66" charset="0"/>
                <a:cs typeface="Arial Greek" panose="020B0604020202020204" pitchFamily="34" charset="0"/>
              </a:rPr>
              <a:t>ΠΡΟΣΟΧΗ!!</a:t>
            </a:r>
            <a:endParaRPr lang="el-GR" sz="2000" b="1" dirty="0">
              <a:latin typeface="Comic Sans MS" panose="030F0702030302020204" pitchFamily="66" charset="0"/>
              <a:cs typeface="Arial Greek" panose="020B0604020202020204" pitchFamily="34" charset="0"/>
            </a:endParaRPr>
          </a:p>
          <a:p>
            <a:pPr algn="just" eaLnBrk="1" hangingPunct="1">
              <a:lnSpc>
                <a:spcPct val="110000"/>
              </a:lnSpc>
              <a:defRPr/>
            </a:pPr>
            <a:r>
              <a:rPr lang="el-GR" sz="2000" dirty="0">
                <a:latin typeface="Comic Sans MS" panose="030F0702030302020204" pitchFamily="66" charset="0"/>
                <a:cs typeface="Arial Greek" panose="020B0604020202020204" pitchFamily="34" charset="0"/>
              </a:rPr>
              <a:t>Μεμονωμένη και ανεξάρτητη επιλογή ενδεχομένως να συνεπάγεται σοβαρά προβλήματα τόσο στο ατομικό πρόγραμμα του μαθητή όσο και στον καταρτισμό προγράμματος του ίδιου του σχολείου. Δεν μπορεί πάντα να διορθωθεί το «λάθος» από την Α΄  προς  Β΄ και Γ΄ Λυκείου.  Αυτό έχει ως αποτέλεσμα συναισθηματικό και οικονομικό κόστος στο μαθητή και στην οικογένειά του γενικότερα.</a:t>
            </a:r>
            <a:endParaRPr lang="el-GR" sz="2000" dirty="0">
              <a:effectLst>
                <a:outerShdw blurRad="38100" dist="38100" dir="2700000" algn="tl">
                  <a:srgbClr val="C0C0C0"/>
                </a:outerShdw>
              </a:effectLst>
              <a:latin typeface="Comic Sans MS" panose="030F0702030302020204" pitchFamily="66" charset="0"/>
              <a:cs typeface="Arial Greek" panose="020B0604020202020204" pitchFamily="34" charset="0"/>
            </a:endParaRPr>
          </a:p>
          <a:p>
            <a:pPr eaLnBrk="1" hangingPunct="1">
              <a:lnSpc>
                <a:spcPct val="120000"/>
              </a:lnSpc>
              <a:defRPr/>
            </a:pPr>
            <a:r>
              <a:rPr lang="el-GR" sz="2000" dirty="0">
                <a:latin typeface="Comic Sans MS" panose="030F0702030302020204" pitchFamily="66" charset="0"/>
                <a:cs typeface="Arial Greek" panose="020B0604020202020204" pitchFamily="34" charset="0"/>
              </a:rPr>
              <a:t>Μη σκεφτείς μόνο την εύκολη επιλογή, αλλά και το αποτέλεσμα της επιλογής.</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914400" y="25400"/>
            <a:ext cx="8229600" cy="850106"/>
          </a:xfrm>
        </p:spPr>
        <p:txBody>
          <a:bodyPr>
            <a:normAutofit fontScale="90000"/>
          </a:bodyPr>
          <a:lstStyle/>
          <a:p>
            <a:pPr>
              <a:defRPr/>
            </a:pPr>
            <a:br>
              <a:rPr lang="el-GR" sz="2800" b="1" i="1" dirty="0">
                <a:effectLst>
                  <a:outerShdw blurRad="38100" dist="38100" dir="2700000" algn="tl">
                    <a:srgbClr val="C0C0C0"/>
                  </a:outerShdw>
                </a:effectLst>
                <a:latin typeface="Comic Sans MS" panose="030F0702030302020204" pitchFamily="66" charset="0"/>
              </a:rPr>
            </a:br>
            <a:br>
              <a:rPr lang="el-GR" sz="2800" b="1" i="1" dirty="0">
                <a:effectLst>
                  <a:outerShdw blurRad="38100" dist="38100" dir="2700000" algn="tl">
                    <a:srgbClr val="C0C0C0"/>
                  </a:outerShdw>
                </a:effectLst>
                <a:latin typeface="Comic Sans MS" panose="030F0702030302020204" pitchFamily="66" charset="0"/>
              </a:rPr>
            </a:br>
            <a:r>
              <a:rPr lang="el-GR" sz="2400" b="1" i="1" dirty="0">
                <a:latin typeface="Comic Sans MS" panose="030F0702030302020204" pitchFamily="66" charset="0"/>
              </a:rPr>
              <a:t> </a:t>
            </a:r>
            <a:br>
              <a:rPr lang="el-GR" sz="2400" b="1" i="1" dirty="0">
                <a:latin typeface="Comic Sans MS" panose="030F0702030302020204" pitchFamily="66" charset="0"/>
              </a:rPr>
            </a:br>
            <a:br>
              <a:rPr lang="el-GR" sz="2400" b="1" i="1" dirty="0">
                <a:latin typeface="Comic Sans MS" panose="030F0702030302020204" pitchFamily="66" charset="0"/>
              </a:rPr>
            </a:br>
            <a:r>
              <a:rPr lang="el-GR" sz="2200" b="1" dirty="0">
                <a:effectLst>
                  <a:outerShdw blurRad="38100" dist="38100" dir="2700000" algn="tl">
                    <a:srgbClr val="000000">
                      <a:alpha val="43137"/>
                    </a:srgbClr>
                  </a:outerShdw>
                </a:effectLst>
                <a:latin typeface="Comic Sans MS" panose="030F0702030302020204" pitchFamily="66" charset="0"/>
                <a:cs typeface="Arial Greek" panose="020B0604020202020204" pitchFamily="34" charset="0"/>
              </a:rPr>
              <a:t>ΜΕΣΑ  ΥΛΟΠΟΙΗΣΗΣ  ΤΗΣ ΔΙΑΔΙΚΑΣΙΑΣ  ΕΠΙΛΟΓΗΣ  ΕΚΠΑΙΔΕΥΤΙΚΗΣ  - ΕΠΑΓΓΕΛΜΑΤΙΚΗΣ  ΑΠΟΦΑΣΗΣ</a:t>
            </a:r>
            <a:br>
              <a:rPr lang="el-GR" sz="2800" dirty="0">
                <a:latin typeface="Comic Sans MS" panose="030F0702030302020204" pitchFamily="66" charset="0"/>
              </a:rPr>
            </a:br>
            <a:br>
              <a:rPr lang="el-GR" sz="2800" dirty="0">
                <a:effectLst>
                  <a:outerShdw blurRad="38100" dist="38100" dir="2700000" algn="tl">
                    <a:srgbClr val="C0C0C0"/>
                  </a:outerShdw>
                </a:effectLst>
                <a:latin typeface="Comic Sans MS" panose="030F0702030302020204" pitchFamily="66" charset="0"/>
              </a:rPr>
            </a:br>
            <a:br>
              <a:rPr lang="el-GR" sz="2800" dirty="0">
                <a:effectLst>
                  <a:outerShdw blurRad="38100" dist="38100" dir="2700000" algn="tl">
                    <a:srgbClr val="C0C0C0"/>
                  </a:outerShdw>
                </a:effectLst>
                <a:latin typeface="Comic Sans MS" panose="030F0702030302020204" pitchFamily="66" charset="0"/>
              </a:rPr>
            </a:br>
            <a:endParaRPr lang="en-US" sz="2800" dirty="0">
              <a:effectLst>
                <a:outerShdw blurRad="38100" dist="38100" dir="2700000" algn="tl">
                  <a:srgbClr val="C0C0C0"/>
                </a:outerShdw>
              </a:effectLst>
              <a:latin typeface="Comic Sans MS" panose="030F0702030302020204" pitchFamily="66" charset="0"/>
            </a:endParaRPr>
          </a:p>
        </p:txBody>
      </p:sp>
      <p:sp>
        <p:nvSpPr>
          <p:cNvPr id="5" name="Content Placeholder 4"/>
          <p:cNvSpPr>
            <a:spLocks noGrp="1"/>
          </p:cNvSpPr>
          <p:nvPr>
            <p:ph idx="1"/>
          </p:nvPr>
        </p:nvSpPr>
        <p:spPr>
          <a:xfrm>
            <a:off x="685800" y="1066800"/>
            <a:ext cx="8686800" cy="5181600"/>
          </a:xfrm>
        </p:spPr>
        <p:txBody>
          <a:bodyPr>
            <a:noAutofit/>
          </a:bodyPr>
          <a:lstStyle/>
          <a:p>
            <a:pPr marL="514350" indent="-514350">
              <a:buFont typeface="+mj-lt"/>
              <a:buAutoNum type="arabicPeriod"/>
            </a:pPr>
            <a:endParaRPr lang="el-GR" sz="2000" dirty="0">
              <a:latin typeface="Comic Sans MS" panose="030F0702030302020204" pitchFamily="66" charset="0"/>
            </a:endParaRPr>
          </a:p>
          <a:p>
            <a:pPr marL="0" indent="0">
              <a:buNone/>
            </a:pPr>
            <a:r>
              <a:rPr lang="el-CY" sz="1800" dirty="0">
                <a:latin typeface="Comic Sans MS" panose="030F0702030302020204" pitchFamily="66" charset="0"/>
                <a:cs typeface="Arial Greek" panose="020B0604020202020204" pitchFamily="34" charset="0"/>
              </a:rPr>
              <a:t>1.</a:t>
            </a:r>
            <a:r>
              <a:rPr lang="el-GR" sz="1800" dirty="0">
                <a:latin typeface="Comic Sans MS" panose="030F0702030302020204" pitchFamily="66" charset="0"/>
                <a:cs typeface="Arial Greek" panose="020B0604020202020204" pitchFamily="34" charset="0"/>
              </a:rPr>
              <a:t>Καθηγητές Σ.Ε.Α. </a:t>
            </a:r>
            <a:endParaRPr lang="el-CY" sz="1800" dirty="0">
              <a:latin typeface="Comic Sans MS" panose="030F0702030302020204" pitchFamily="66" charset="0"/>
              <a:cs typeface="Arial Greek" panose="020B0604020202020204" pitchFamily="34" charset="0"/>
            </a:endParaRPr>
          </a:p>
          <a:p>
            <a:pPr marL="0" indent="0">
              <a:buNone/>
            </a:pPr>
            <a:r>
              <a:rPr lang="el-CY" sz="1800" dirty="0">
                <a:latin typeface="Comic Sans MS" panose="030F0702030302020204" pitchFamily="66" charset="0"/>
                <a:cs typeface="Arial Greek" panose="020B0604020202020204" pitchFamily="34" charset="0"/>
              </a:rPr>
              <a:t>2.</a:t>
            </a:r>
            <a:r>
              <a:rPr lang="el-GR" sz="1800" dirty="0">
                <a:latin typeface="Comic Sans MS" panose="030F0702030302020204" pitchFamily="66" charset="0"/>
                <a:cs typeface="Arial Greek" panose="020B0604020202020204" pitchFamily="34" charset="0"/>
              </a:rPr>
              <a:t>Συνέντευξη</a:t>
            </a:r>
          </a:p>
          <a:p>
            <a:pPr marL="0" indent="0">
              <a:buNone/>
            </a:pPr>
            <a:r>
              <a:rPr lang="el-CY" sz="1800" dirty="0">
                <a:latin typeface="Comic Sans MS" panose="030F0702030302020204" pitchFamily="66" charset="0"/>
                <a:cs typeface="Arial Greek" panose="020B0604020202020204" pitchFamily="34" charset="0"/>
              </a:rPr>
              <a:t>3.</a:t>
            </a:r>
            <a:r>
              <a:rPr lang="el-GR" sz="1800" dirty="0">
                <a:latin typeface="Comic Sans MS" panose="030F0702030302020204" pitchFamily="66" charset="0"/>
                <a:cs typeface="Arial Greek" panose="020B0604020202020204" pitchFamily="34" charset="0"/>
              </a:rPr>
              <a:t>Γενική εικόνα Προσωπικότητας -  Σχολική επίδοση, Σχολικά εγχειρίδια π.χ </a:t>
            </a:r>
            <a:r>
              <a:rPr lang="el-GR" sz="1800" b="1" dirty="0">
                <a:latin typeface="Comic Sans MS" panose="030F0702030302020204" pitchFamily="66" charset="0"/>
                <a:cs typeface="Arial Greek" panose="020B0604020202020204" pitchFamily="34" charset="0"/>
              </a:rPr>
              <a:t>«</a:t>
            </a:r>
            <a:r>
              <a:rPr lang="el-GR" sz="1800" i="1" dirty="0">
                <a:latin typeface="Comic Sans MS" panose="030F0702030302020204" pitchFamily="66" charset="0"/>
                <a:cs typeface="Arial Greek" panose="020B0604020202020204" pitchFamily="34" charset="0"/>
              </a:rPr>
              <a:t>Προσανατολισμοί μετά το Γυμνάσιο</a:t>
            </a:r>
            <a:r>
              <a:rPr lang="el-GR" sz="1800" b="1" dirty="0">
                <a:latin typeface="Comic Sans MS" panose="030F0702030302020204" pitchFamily="66" charset="0"/>
                <a:cs typeface="Arial Greek" panose="020B0604020202020204" pitchFamily="34" charset="0"/>
              </a:rPr>
              <a:t>»</a:t>
            </a:r>
            <a:r>
              <a:rPr lang="el-GR" sz="1800" dirty="0">
                <a:latin typeface="Comic Sans MS" panose="030F0702030302020204" pitchFamily="66" charset="0"/>
                <a:cs typeface="Arial Greek" panose="020B0604020202020204" pitchFamily="34" charset="0"/>
              </a:rPr>
              <a:t> «</a:t>
            </a:r>
            <a:r>
              <a:rPr lang="el-GR" sz="1800" i="1" dirty="0">
                <a:latin typeface="Comic Sans MS" panose="030F0702030302020204" pitchFamily="66" charset="0"/>
                <a:cs typeface="Arial Greek" panose="020B0604020202020204" pitchFamily="34" charset="0"/>
              </a:rPr>
              <a:t>Επιστημονικά Πεδία και Πλαίσια Πρόσβασης…</a:t>
            </a:r>
            <a:r>
              <a:rPr lang="el-GR" sz="1800" dirty="0">
                <a:latin typeface="Comic Sans MS" panose="030F0702030302020204" pitchFamily="66" charset="0"/>
                <a:cs typeface="Arial Greek" panose="020B0604020202020204" pitchFamily="34" charset="0"/>
              </a:rPr>
              <a:t>» κ.ά.</a:t>
            </a:r>
          </a:p>
          <a:p>
            <a:pPr marL="0" indent="0">
              <a:buNone/>
            </a:pPr>
            <a:r>
              <a:rPr lang="el-CY" sz="1800" dirty="0">
                <a:latin typeface="Comic Sans MS" panose="030F0702030302020204" pitchFamily="66" charset="0"/>
                <a:cs typeface="Arial Greek" panose="020B0604020202020204" pitchFamily="34" charset="0"/>
              </a:rPr>
              <a:t>4.</a:t>
            </a:r>
            <a:r>
              <a:rPr lang="el-GR" sz="1800" dirty="0">
                <a:latin typeface="Comic Sans MS" panose="030F0702030302020204" pitchFamily="66" charset="0"/>
                <a:cs typeface="Arial Greek" panose="020B0604020202020204" pitchFamily="34" charset="0"/>
              </a:rPr>
              <a:t>Μελέτες προοπτικών απασχόλησης στην Κύπρο ΑΝΑΔ, Δίκτυο Ευρυδίκη κ.ά</a:t>
            </a:r>
          </a:p>
          <a:p>
            <a:pPr marL="0" indent="0">
              <a:buNone/>
            </a:pPr>
            <a:r>
              <a:rPr lang="el-CY" sz="1800" dirty="0">
                <a:latin typeface="Comic Sans MS" panose="030F0702030302020204" pitchFamily="66" charset="0"/>
                <a:cs typeface="Arial Greek" panose="020B0604020202020204" pitchFamily="34" charset="0"/>
              </a:rPr>
              <a:t>5.</a:t>
            </a:r>
            <a:r>
              <a:rPr lang="el-GR" sz="1800" dirty="0">
                <a:latin typeface="Comic Sans MS" panose="030F0702030302020204" pitchFamily="66" charset="0"/>
                <a:cs typeface="Arial Greek" panose="020B0604020202020204" pitchFamily="34" charset="0"/>
              </a:rPr>
              <a:t>Οδηγός Παγκύπριων Εξετάσεων </a:t>
            </a:r>
          </a:p>
          <a:p>
            <a:pPr marL="0" indent="0">
              <a:buNone/>
            </a:pPr>
            <a:r>
              <a:rPr lang="el-CY" sz="1800" dirty="0">
                <a:latin typeface="Comic Sans MS" panose="030F0702030302020204" pitchFamily="66" charset="0"/>
                <a:cs typeface="Arial Greek" panose="020B0604020202020204" pitchFamily="34" charset="0"/>
              </a:rPr>
              <a:t>6.</a:t>
            </a:r>
            <a:r>
              <a:rPr lang="el-GR" sz="1800" dirty="0">
                <a:latin typeface="Comic Sans MS" panose="030F0702030302020204" pitchFamily="66" charset="0"/>
                <a:cs typeface="Arial Greek" panose="020B0604020202020204" pitchFamily="34" charset="0"/>
              </a:rPr>
              <a:t>Οδηγοί Σπουδών Δημοσίων και Ιδιωτικών Εκπαιδευτικών Ιδρυμάτων Κύπρου και Ελλάδας και άλλων χωρών</a:t>
            </a:r>
          </a:p>
          <a:p>
            <a:pPr marL="0" indent="0">
              <a:buNone/>
            </a:pPr>
            <a:r>
              <a:rPr lang="el-CY" sz="1800" dirty="0">
                <a:latin typeface="Comic Sans MS" panose="030F0702030302020204" pitchFamily="66" charset="0"/>
                <a:cs typeface="Arial Greek" panose="020B0604020202020204" pitchFamily="34" charset="0"/>
              </a:rPr>
              <a:t>7.</a:t>
            </a:r>
            <a:r>
              <a:rPr lang="el-GR" sz="1800" dirty="0">
                <a:latin typeface="Comic Sans MS" panose="030F0702030302020204" pitchFamily="66" charset="0"/>
                <a:cs typeface="Arial Greek" panose="020B0604020202020204" pitchFamily="34" charset="0"/>
              </a:rPr>
              <a:t>Ηλεκτρονικές διευθύνσεις </a:t>
            </a:r>
          </a:p>
          <a:p>
            <a:pPr marL="0" indent="0">
              <a:buNone/>
            </a:pPr>
            <a:r>
              <a:rPr lang="el-CY" sz="1800" dirty="0">
                <a:latin typeface="Comic Sans MS" panose="030F0702030302020204" pitchFamily="66" charset="0"/>
                <a:cs typeface="Arial Greek" panose="020B0604020202020204" pitchFamily="34" charset="0"/>
              </a:rPr>
              <a:t>8.</a:t>
            </a:r>
            <a:r>
              <a:rPr lang="el-GR" sz="1800" dirty="0">
                <a:latin typeface="Comic Sans MS" panose="030F0702030302020204" pitchFamily="66" charset="0"/>
                <a:cs typeface="Arial Greek" panose="020B0604020202020204" pitchFamily="34" charset="0"/>
              </a:rPr>
              <a:t>Ψυχομετρικά Τέστ  π.χ  «ΑΡΙΑΔΝΗ» «ΑΡΙΣΤΟΝ»</a:t>
            </a:r>
            <a:br>
              <a:rPr lang="el-GR" sz="1800" dirty="0">
                <a:latin typeface="Comic Sans MS" panose="030F0702030302020204" pitchFamily="66" charset="0"/>
                <a:cs typeface="Arial Greek" panose="020B0604020202020204" pitchFamily="34" charset="0"/>
              </a:rPr>
            </a:br>
            <a:r>
              <a:rPr lang="el-GR" sz="1800" dirty="0">
                <a:latin typeface="Comic Sans MS" panose="030F0702030302020204" pitchFamily="66" charset="0"/>
                <a:cs typeface="Arial Greek" panose="020B0604020202020204" pitchFamily="34" charset="0"/>
              </a:rPr>
              <a:t>Σύνδεση Προσωπικότητας με Ομάδες Επαγγελμάτων</a:t>
            </a:r>
            <a:endParaRPr lang="el-CY" sz="1800" dirty="0">
              <a:latin typeface="Comic Sans MS" panose="030F0702030302020204" pitchFamily="66" charset="0"/>
              <a:cs typeface="Arial Greek" panose="020B0604020202020204" pitchFamily="34" charset="0"/>
            </a:endParaRPr>
          </a:p>
          <a:p>
            <a:pPr marL="0" indent="0">
              <a:buNone/>
            </a:pPr>
            <a:r>
              <a:rPr lang="el-CY" sz="1800" dirty="0">
                <a:latin typeface="Comic Sans MS" panose="030F0702030302020204" pitchFamily="66" charset="0"/>
                <a:cs typeface="Arial Greek" panose="020B0604020202020204" pitchFamily="34" charset="0"/>
              </a:rPr>
              <a:t>9.</a:t>
            </a:r>
            <a:r>
              <a:rPr lang="el-GR" sz="1800" dirty="0">
                <a:latin typeface="Comic Sans MS" panose="030F0702030302020204" pitchFamily="66" charset="0"/>
                <a:cs typeface="Arial Greek" panose="020B0604020202020204" pitchFamily="34" charset="0"/>
              </a:rPr>
              <a:t>Άλλες δραστηριότητες</a:t>
            </a:r>
            <a:endParaRPr lang="en-US" sz="1800" dirty="0">
              <a:latin typeface="Comic Sans MS" panose="030F0702030302020204" pitchFamily="66" charset="0"/>
              <a:cs typeface="Arial Greek"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36333" y="4067812"/>
            <a:ext cx="6019800" cy="2031325"/>
          </a:xfrm>
          <a:prstGeom prst="rect">
            <a:avLst/>
          </a:prstGeom>
        </p:spPr>
        <p:txBody>
          <a:bodyPr wrap="square">
            <a:spAutoFit/>
          </a:bodyPr>
          <a:lstStyle/>
          <a:p>
            <a:pPr algn="r"/>
            <a:endParaRPr lang="el-GR" b="1" dirty="0"/>
          </a:p>
          <a:p>
            <a:pPr algn="r"/>
            <a:endParaRPr lang="el-GR" b="1" dirty="0"/>
          </a:p>
          <a:p>
            <a:pPr algn="r"/>
            <a:endParaRPr lang="el-GR" b="1" dirty="0"/>
          </a:p>
          <a:p>
            <a:pPr algn="r"/>
            <a:endParaRPr lang="el-GR" b="1" dirty="0">
              <a:latin typeface="Comic Sans MS" panose="030F0702030302020204" pitchFamily="66" charset="0"/>
              <a:cs typeface="Arial Greek" panose="020B0604020202020204" pitchFamily="34" charset="0"/>
            </a:endParaRPr>
          </a:p>
          <a:p>
            <a:pPr algn="r"/>
            <a:r>
              <a:rPr lang="el-CY" b="1" dirty="0">
                <a:latin typeface="Comic Sans MS" panose="030F0702030302020204" pitchFamily="66" charset="0"/>
                <a:cs typeface="Arial Greek" panose="020B0604020202020204" pitchFamily="34" charset="0"/>
              </a:rPr>
              <a:t>Έλενα Κουμενή Παπαζαχαρίου</a:t>
            </a:r>
            <a:endParaRPr lang="el-GR" b="1" dirty="0">
              <a:latin typeface="Comic Sans MS" panose="030F0702030302020204" pitchFamily="66" charset="0"/>
              <a:cs typeface="Arial Greek" panose="020B0604020202020204" pitchFamily="34" charset="0"/>
            </a:endParaRPr>
          </a:p>
          <a:p>
            <a:pPr algn="r"/>
            <a:r>
              <a:rPr lang="el-GR" b="1" dirty="0">
                <a:latin typeface="Comic Sans MS" panose="030F0702030302020204" pitchFamily="66" charset="0"/>
                <a:cs typeface="Arial Greek" panose="020B0604020202020204" pitchFamily="34" charset="0"/>
              </a:rPr>
              <a:t>Καθηγήτρια  Συμβουλευτικής και Επαγγελματικής Αγωγής </a:t>
            </a:r>
          </a:p>
        </p:txBody>
      </p:sp>
      <p:sp>
        <p:nvSpPr>
          <p:cNvPr id="7" name="TextBox 6"/>
          <p:cNvSpPr txBox="1"/>
          <p:nvPr/>
        </p:nvSpPr>
        <p:spPr>
          <a:xfrm>
            <a:off x="762000" y="1010302"/>
            <a:ext cx="8077200" cy="3139321"/>
          </a:xfrm>
          <a:prstGeom prst="rect">
            <a:avLst/>
          </a:prstGeom>
          <a:noFill/>
        </p:spPr>
        <p:txBody>
          <a:bodyPr wrap="square" rtlCol="0">
            <a:spAutoFit/>
          </a:bodyPr>
          <a:lstStyle/>
          <a:p>
            <a:endParaRPr lang="en-GB" sz="6000" dirty="0">
              <a:latin typeface="Arial Greek" panose="020B0604020202020204" pitchFamily="34" charset="0"/>
              <a:cs typeface="Arial Greek" panose="020B0604020202020204" pitchFamily="34" charset="0"/>
            </a:endParaRPr>
          </a:p>
          <a:p>
            <a:pPr algn="ctr"/>
            <a:r>
              <a:rPr lang="el-GR" sz="6000" dirty="0">
                <a:latin typeface="Comic Sans MS" panose="030F0702030302020204" pitchFamily="66" charset="0"/>
                <a:cs typeface="Arial Greek" panose="020B0604020202020204" pitchFamily="34" charset="0"/>
              </a:rPr>
              <a:t>Ευχαριστώ για την προσοχή σας</a:t>
            </a:r>
          </a:p>
          <a:p>
            <a:endParaRPr lang="el-GR" dirty="0">
              <a:latin typeface="Arial Greek" panose="020B0604020202020204" pitchFamily="34" charset="0"/>
              <a:cs typeface="Arial Greek" panose="020B0604020202020204" pitchFamily="34" charset="0"/>
            </a:endParaRPr>
          </a:p>
        </p:txBody>
      </p:sp>
      <p:pic>
        <p:nvPicPr>
          <p:cNvPr id="3" name="Picture 2">
            <a:extLst>
              <a:ext uri="{FF2B5EF4-FFF2-40B4-BE49-F238E27FC236}">
                <a16:creationId xmlns:a16="http://schemas.microsoft.com/office/drawing/2014/main" id="{743FC135-02C6-7BCC-25AA-373753448C82}"/>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b="16396"/>
          <a:stretch>
            <a:fillRect/>
          </a:stretch>
        </p:blipFill>
        <p:spPr bwMode="auto">
          <a:xfrm>
            <a:off x="7912212" y="15864"/>
            <a:ext cx="1210091" cy="1279536"/>
          </a:xfrm>
          <a:prstGeom prst="rect">
            <a:avLst/>
          </a:prstGeom>
          <a:noFill/>
          <a:ln>
            <a:noFill/>
          </a:ln>
        </p:spPr>
      </p:pic>
    </p:spTree>
    <p:extLst>
      <p:ext uri="{BB962C8B-B14F-4D97-AF65-F5344CB8AC3E}">
        <p14:creationId xmlns:p14="http://schemas.microsoft.com/office/powerpoint/2010/main" val="8623323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925" y="0"/>
            <a:ext cx="7704667" cy="1981200"/>
          </a:xfrm>
        </p:spPr>
        <p:txBody>
          <a:bodyPr/>
          <a:lstStyle/>
          <a:p>
            <a:r>
              <a:rPr lang="el-GR" dirty="0">
                <a:latin typeface="Comic Sans MS" panose="030F0702030302020204" pitchFamily="66" charset="0"/>
              </a:rPr>
              <a:t>1</a:t>
            </a:r>
            <a:r>
              <a:rPr lang="el-GR" baseline="30000" dirty="0">
                <a:latin typeface="Comic Sans MS" panose="030F0702030302020204" pitchFamily="66" charset="0"/>
              </a:rPr>
              <a:t>η</a:t>
            </a:r>
            <a:r>
              <a:rPr lang="el-GR" dirty="0">
                <a:latin typeface="Comic Sans MS" panose="030F0702030302020204" pitchFamily="66" charset="0"/>
              </a:rPr>
              <a:t> ΟΜΠ</a:t>
            </a:r>
          </a:p>
        </p:txBody>
      </p:sp>
      <p:sp>
        <p:nvSpPr>
          <p:cNvPr id="3" name="Content Placeholder 2"/>
          <p:cNvSpPr>
            <a:spLocks noGrp="1"/>
          </p:cNvSpPr>
          <p:nvPr>
            <p:ph idx="1"/>
          </p:nvPr>
        </p:nvSpPr>
        <p:spPr>
          <a:xfrm>
            <a:off x="1166925" y="1600200"/>
            <a:ext cx="7062675" cy="4114800"/>
          </a:xfrm>
        </p:spPr>
        <p:txBody>
          <a:bodyPr>
            <a:normAutofit fontScale="55000" lnSpcReduction="20000"/>
          </a:bodyPr>
          <a:lstStyle/>
          <a:p>
            <a:pPr marL="0" indent="0">
              <a:buNone/>
            </a:pPr>
            <a:r>
              <a:rPr lang="el-GR" sz="3200" b="1" u="sng" dirty="0">
                <a:solidFill>
                  <a:srgbClr val="0070C0"/>
                </a:solidFill>
                <a:latin typeface="Comic Sans MS" panose="030F0702030302020204" pitchFamily="66" charset="0"/>
                <a:cs typeface="Arial Greek" panose="020B0604020202020204" pitchFamily="34" charset="0"/>
              </a:rPr>
              <a:t>Ιστορία – Αρχαία – Λατινικά- Γαλλικά (Μαθ κκ – Νέα)</a:t>
            </a:r>
            <a:endParaRPr lang="el-CY" sz="3200" b="1" u="sng" dirty="0">
              <a:solidFill>
                <a:srgbClr val="0070C0"/>
              </a:solidFill>
              <a:latin typeface="Comic Sans MS" panose="030F0702030302020204" pitchFamily="66" charset="0"/>
              <a:cs typeface="Arial Greek" panose="020B0604020202020204" pitchFamily="34" charset="0"/>
            </a:endParaRPr>
          </a:p>
          <a:p>
            <a:pPr marL="0" indent="0">
              <a:buNone/>
            </a:pPr>
            <a:endParaRPr lang="el-GR" sz="3200" b="1" u="sng" dirty="0">
              <a:solidFill>
                <a:srgbClr val="0070C0"/>
              </a:solidFill>
              <a:latin typeface="Comic Sans MS" panose="030F0702030302020204" pitchFamily="66" charset="0"/>
              <a:cs typeface="Arial Greek" panose="020B0604020202020204" pitchFamily="34" charset="0"/>
            </a:endParaRPr>
          </a:p>
          <a:p>
            <a:r>
              <a:rPr lang="el-GR" sz="3200" dirty="0">
                <a:latin typeface="Comic Sans MS" panose="030F0702030302020204" pitchFamily="66" charset="0"/>
                <a:cs typeface="Arial Greek" panose="020B0604020202020204" pitchFamily="34" charset="0"/>
              </a:rPr>
              <a:t>Γαλλική Φιλολογία</a:t>
            </a:r>
          </a:p>
          <a:p>
            <a:r>
              <a:rPr lang="el-GR" sz="3200" dirty="0">
                <a:latin typeface="Comic Sans MS" panose="030F0702030302020204" pitchFamily="66" charset="0"/>
                <a:cs typeface="Arial Greek" panose="020B0604020202020204" pitchFamily="34" charset="0"/>
              </a:rPr>
              <a:t>Δημοσιογραφία</a:t>
            </a:r>
          </a:p>
          <a:p>
            <a:r>
              <a:rPr lang="el-GR" sz="3200" dirty="0">
                <a:latin typeface="Comic Sans MS" panose="030F0702030302020204" pitchFamily="66" charset="0"/>
                <a:cs typeface="Arial Greek" panose="020B0604020202020204" pitchFamily="34" charset="0"/>
              </a:rPr>
              <a:t>Κοινωνικών και Πολιτικών Επιστημών </a:t>
            </a:r>
          </a:p>
          <a:p>
            <a:r>
              <a:rPr lang="el-GR" sz="3200" dirty="0">
                <a:latin typeface="Comic Sans MS" panose="030F0702030302020204" pitchFamily="66" charset="0"/>
                <a:cs typeface="Arial Greek" panose="020B0604020202020204" pitchFamily="34" charset="0"/>
              </a:rPr>
              <a:t>Διεθνών και Ευρωπαϊκών Σπουδών</a:t>
            </a:r>
          </a:p>
          <a:p>
            <a:r>
              <a:rPr lang="el-GR" sz="3200" dirty="0">
                <a:latin typeface="Comic Sans MS" panose="030F0702030302020204" pitchFamily="66" charset="0"/>
                <a:cs typeface="Arial Greek" panose="020B0604020202020204" pitchFamily="34" charset="0"/>
              </a:rPr>
              <a:t>Ελληνικές Φιλολογίες</a:t>
            </a:r>
          </a:p>
          <a:p>
            <a:r>
              <a:rPr lang="el-GR" sz="3200" dirty="0">
                <a:latin typeface="Comic Sans MS" panose="030F0702030302020204" pitchFamily="66" charset="0"/>
                <a:cs typeface="Arial Greek" panose="020B0604020202020204" pitchFamily="34" charset="0"/>
              </a:rPr>
              <a:t>Νομική</a:t>
            </a:r>
          </a:p>
          <a:p>
            <a:r>
              <a:rPr lang="el-GR" sz="3200" dirty="0">
                <a:latin typeface="Comic Sans MS" panose="030F0702030302020204" pitchFamily="66" charset="0"/>
                <a:cs typeface="Arial Greek" panose="020B0604020202020204" pitchFamily="34" charset="0"/>
              </a:rPr>
              <a:t>Παιδαγωγικά</a:t>
            </a:r>
          </a:p>
          <a:p>
            <a:r>
              <a:rPr lang="el-GR" sz="3200" dirty="0">
                <a:latin typeface="Comic Sans MS" panose="030F0702030302020204" pitchFamily="66" charset="0"/>
                <a:cs typeface="Arial Greek" panose="020B0604020202020204" pitchFamily="34" charset="0"/>
              </a:rPr>
              <a:t>Ψυχολογία</a:t>
            </a:r>
          </a:p>
          <a:p>
            <a:r>
              <a:rPr lang="el-GR" sz="3200" dirty="0">
                <a:latin typeface="Comic Sans MS" panose="030F0702030302020204" pitchFamily="66" charset="0"/>
                <a:cs typeface="Arial Greek" panose="020B0604020202020204" pitchFamily="34" charset="0"/>
              </a:rPr>
              <a:t>Λογοθεραπεία </a:t>
            </a:r>
          </a:p>
          <a:p>
            <a:endParaRPr lang="el-GR" dirty="0">
              <a:latin typeface="Comic Sans MS" panose="030F0702030302020204" pitchFamily="66" charset="0"/>
            </a:endParaRPr>
          </a:p>
          <a:p>
            <a:endParaRPr lang="el-GR" dirty="0">
              <a:latin typeface="Comic Sans MS" panose="030F0702030302020204" pitchFamily="66" charset="0"/>
            </a:endParaRPr>
          </a:p>
        </p:txBody>
      </p:sp>
    </p:spTree>
    <p:extLst>
      <p:ext uri="{BB962C8B-B14F-4D97-AF65-F5344CB8AC3E}">
        <p14:creationId xmlns:p14="http://schemas.microsoft.com/office/powerpoint/2010/main" val="28749095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704667" cy="1981200"/>
          </a:xfrm>
        </p:spPr>
        <p:txBody>
          <a:bodyPr/>
          <a:lstStyle/>
          <a:p>
            <a:r>
              <a:rPr lang="el-GR" dirty="0">
                <a:latin typeface="Comic Sans MS" panose="030F0702030302020204" pitchFamily="66" charset="0"/>
              </a:rPr>
              <a:t>1</a:t>
            </a:r>
            <a:r>
              <a:rPr lang="el-GR" baseline="30000" dirty="0">
                <a:latin typeface="Comic Sans MS" panose="030F0702030302020204" pitchFamily="66" charset="0"/>
              </a:rPr>
              <a:t>η</a:t>
            </a:r>
            <a:r>
              <a:rPr lang="el-GR" dirty="0">
                <a:latin typeface="Comic Sans MS" panose="030F0702030302020204" pitchFamily="66" charset="0"/>
              </a:rPr>
              <a:t> ΟΜΠ</a:t>
            </a:r>
            <a:br>
              <a:rPr lang="el-CY" dirty="0">
                <a:latin typeface="Comic Sans MS" panose="030F0702030302020204" pitchFamily="66" charset="0"/>
              </a:rPr>
            </a:br>
            <a:endParaRPr lang="el-GR" dirty="0">
              <a:latin typeface="Comic Sans MS" panose="030F0702030302020204" pitchFamily="66" charset="0"/>
            </a:endParaRPr>
          </a:p>
        </p:txBody>
      </p:sp>
      <p:sp>
        <p:nvSpPr>
          <p:cNvPr id="3" name="Content Placeholder 2"/>
          <p:cNvSpPr>
            <a:spLocks noGrp="1"/>
          </p:cNvSpPr>
          <p:nvPr>
            <p:ph idx="1"/>
          </p:nvPr>
        </p:nvSpPr>
        <p:spPr>
          <a:xfrm>
            <a:off x="982133" y="1828800"/>
            <a:ext cx="7704667" cy="4171016"/>
          </a:xfrm>
        </p:spPr>
        <p:txBody>
          <a:bodyPr>
            <a:normAutofit fontScale="40000" lnSpcReduction="20000"/>
          </a:bodyPr>
          <a:lstStyle/>
          <a:p>
            <a:pPr marL="0" indent="0">
              <a:buNone/>
            </a:pPr>
            <a:r>
              <a:rPr lang="el-GR" sz="5500" dirty="0">
                <a:latin typeface="Comic Sans MS" panose="030F0702030302020204" pitchFamily="66" charset="0"/>
                <a:cs typeface="Arial Greek" panose="020B0604020202020204" pitchFamily="34" charset="0"/>
              </a:rPr>
              <a:t> </a:t>
            </a:r>
            <a:r>
              <a:rPr lang="el-GR" sz="5500" b="1" u="sng" dirty="0">
                <a:solidFill>
                  <a:srgbClr val="0070C0"/>
                </a:solidFill>
                <a:latin typeface="Comic Sans MS" panose="030F0702030302020204" pitchFamily="66" charset="0"/>
                <a:cs typeface="Arial Greek" panose="020B0604020202020204" pitchFamily="34" charset="0"/>
              </a:rPr>
              <a:t>Ιστορία  – Λατινικά- Αγγλικά- Ιταλικά (Μαθ κκ – Νέα)</a:t>
            </a:r>
            <a:endParaRPr lang="el-CY" sz="5500" b="1" u="sng" dirty="0">
              <a:solidFill>
                <a:srgbClr val="0070C0"/>
              </a:solidFill>
              <a:latin typeface="Comic Sans MS" panose="030F0702030302020204" pitchFamily="66" charset="0"/>
              <a:cs typeface="Arial Greek" panose="020B0604020202020204" pitchFamily="34" charset="0"/>
            </a:endParaRPr>
          </a:p>
          <a:p>
            <a:pPr marL="0" indent="0">
              <a:buNone/>
            </a:pPr>
            <a:endParaRPr lang="el-GR" sz="5500" b="1" u="sng" dirty="0">
              <a:solidFill>
                <a:srgbClr val="0070C0"/>
              </a:solidFill>
              <a:latin typeface="Comic Sans MS" panose="030F0702030302020204" pitchFamily="66" charset="0"/>
              <a:cs typeface="Arial Greek" panose="020B0604020202020204" pitchFamily="34" charset="0"/>
            </a:endParaRPr>
          </a:p>
          <a:p>
            <a:r>
              <a:rPr lang="el-GR" sz="5000" dirty="0">
                <a:latin typeface="Comic Sans MS" panose="030F0702030302020204" pitchFamily="66" charset="0"/>
                <a:cs typeface="Arial Greek" panose="020B0604020202020204" pitchFamily="34" charset="0"/>
              </a:rPr>
              <a:t>Αγγλική Φιλολογία </a:t>
            </a:r>
          </a:p>
          <a:p>
            <a:r>
              <a:rPr lang="el-GR" sz="5000" dirty="0">
                <a:latin typeface="Comic Sans MS" panose="030F0702030302020204" pitchFamily="66" charset="0"/>
                <a:cs typeface="Arial Greek" panose="020B0604020202020204" pitchFamily="34" charset="0"/>
              </a:rPr>
              <a:t>Ιταλική Φιλολογία </a:t>
            </a:r>
          </a:p>
          <a:p>
            <a:r>
              <a:rPr lang="el-GR" sz="5000" dirty="0">
                <a:latin typeface="Comic Sans MS" panose="030F0702030302020204" pitchFamily="66" charset="0"/>
                <a:cs typeface="Arial Greek" panose="020B0604020202020204" pitchFamily="34" charset="0"/>
              </a:rPr>
              <a:t>Δημοσιογραφία</a:t>
            </a:r>
          </a:p>
          <a:p>
            <a:r>
              <a:rPr lang="el-GR" sz="5000" dirty="0">
                <a:latin typeface="Comic Sans MS" panose="030F0702030302020204" pitchFamily="66" charset="0"/>
                <a:cs typeface="Arial Greek" panose="020B0604020202020204" pitchFamily="34" charset="0"/>
              </a:rPr>
              <a:t>Κοινωνικών και Πολιτικών Επιστημών </a:t>
            </a:r>
          </a:p>
          <a:p>
            <a:r>
              <a:rPr lang="el-GR" sz="5000" dirty="0">
                <a:latin typeface="Comic Sans MS" panose="030F0702030302020204" pitchFamily="66" charset="0"/>
                <a:cs typeface="Arial Greek" panose="020B0604020202020204" pitchFamily="34" charset="0"/>
              </a:rPr>
              <a:t>Διεθνών και Ευρωπαϊκών Σπουδών </a:t>
            </a:r>
          </a:p>
          <a:p>
            <a:r>
              <a:rPr lang="el-GR" sz="5000" dirty="0">
                <a:latin typeface="Comic Sans MS" panose="030F0702030302020204" pitchFamily="66" charset="0"/>
                <a:cs typeface="Arial Greek" panose="020B0604020202020204" pitchFamily="34" charset="0"/>
              </a:rPr>
              <a:t>Παιδαγωγικά</a:t>
            </a:r>
          </a:p>
          <a:p>
            <a:r>
              <a:rPr lang="el-GR" sz="5000" dirty="0">
                <a:latin typeface="Comic Sans MS" panose="030F0702030302020204" pitchFamily="66" charset="0"/>
                <a:cs typeface="Arial Greek" panose="020B0604020202020204" pitchFamily="34" charset="0"/>
              </a:rPr>
              <a:t>Ψυχολογία</a:t>
            </a:r>
          </a:p>
          <a:p>
            <a:r>
              <a:rPr lang="el-GR" sz="5000" dirty="0" err="1">
                <a:latin typeface="Comic Sans MS" panose="030F0702030302020204" pitchFamily="66" charset="0"/>
                <a:cs typeface="Arial Greek" panose="020B0604020202020204" pitchFamily="34" charset="0"/>
              </a:rPr>
              <a:t>Λογοθεραπεία</a:t>
            </a:r>
            <a:r>
              <a:rPr lang="el-GR" sz="5000" dirty="0">
                <a:latin typeface="Comic Sans MS" panose="030F0702030302020204" pitchFamily="66" charset="0"/>
                <a:cs typeface="Arial Greek" panose="020B0604020202020204" pitchFamily="34" charset="0"/>
              </a:rPr>
              <a:t> </a:t>
            </a:r>
          </a:p>
          <a:p>
            <a:endParaRPr lang="el-GR" dirty="0">
              <a:latin typeface="Comic Sans MS" panose="030F0702030302020204" pitchFamily="66" charset="0"/>
            </a:endParaRPr>
          </a:p>
          <a:p>
            <a:pPr marL="0" indent="0">
              <a:buNone/>
            </a:pPr>
            <a:endParaRPr lang="el-GR" dirty="0">
              <a:latin typeface="Comic Sans MS" panose="030F0702030302020204" pitchFamily="66" charset="0"/>
            </a:endParaRPr>
          </a:p>
          <a:p>
            <a:endParaRPr lang="el-GR" dirty="0">
              <a:latin typeface="Comic Sans MS" panose="030F0702030302020204" pitchFamily="66" charset="0"/>
            </a:endParaRPr>
          </a:p>
        </p:txBody>
      </p:sp>
    </p:spTree>
    <p:extLst>
      <p:ext uri="{BB962C8B-B14F-4D97-AF65-F5344CB8AC3E}">
        <p14:creationId xmlns:p14="http://schemas.microsoft.com/office/powerpoint/2010/main" val="27477503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4513</TotalTime>
  <Words>2870</Words>
  <Application>Microsoft Office PowerPoint</Application>
  <PresentationFormat>On-screen Show (4:3)</PresentationFormat>
  <Paragraphs>722</Paragraphs>
  <Slides>78</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78</vt:i4>
      </vt:variant>
    </vt:vector>
  </HeadingPairs>
  <TitlesOfParts>
    <vt:vector size="86" baseType="lpstr">
      <vt:lpstr>Arial</vt:lpstr>
      <vt:lpstr>Arial Greek</vt:lpstr>
      <vt:lpstr>Arial Unicode MS</vt:lpstr>
      <vt:lpstr>Calibri</vt:lpstr>
      <vt:lpstr>Comic Sans MS</vt:lpstr>
      <vt:lpstr>Corbel</vt:lpstr>
      <vt:lpstr>Wingdings</vt:lpstr>
      <vt:lpstr>Parallax</vt:lpstr>
      <vt:lpstr>ΠΩΣ ΝΑ ΕΠΙΛΕΞΩ ΜΑΘΗΜΑΤΑ ΓΙΑ ΤΗΝ Β’ ΛΥΚΕΙΟΥ</vt:lpstr>
      <vt:lpstr>Ερωτήματα προς μαθητές</vt:lpstr>
      <vt:lpstr>PowerPoint Presentation</vt:lpstr>
      <vt:lpstr>PowerPoint Presentation</vt:lpstr>
      <vt:lpstr>        </vt:lpstr>
      <vt:lpstr>1η ΟΜΠ</vt:lpstr>
      <vt:lpstr>1η ΟΜΠ</vt:lpstr>
      <vt:lpstr>1η ΟΜΠ</vt:lpstr>
      <vt:lpstr>1η ΟΜΠ </vt:lpstr>
      <vt:lpstr>1η ΟΜΠ</vt:lpstr>
      <vt:lpstr>1η ΟΜΠ</vt:lpstr>
      <vt:lpstr>2η ΟΜΠ</vt:lpstr>
      <vt:lpstr>2η ΟΜΠ </vt:lpstr>
      <vt:lpstr>2η ΟΜΠ </vt:lpstr>
      <vt:lpstr>2η ΟΜΠ</vt:lpstr>
      <vt:lpstr>2η ΟΜΠ</vt:lpstr>
      <vt:lpstr>2η ΟΜΠ</vt:lpstr>
      <vt:lpstr>2η ΟΜΠ</vt:lpstr>
      <vt:lpstr>2η ΟΜΠ</vt:lpstr>
      <vt:lpstr> 2η ΟΜΠ </vt:lpstr>
      <vt:lpstr>2η ΟΜΠ</vt:lpstr>
      <vt:lpstr>2η ΟΜΠ</vt:lpstr>
      <vt:lpstr>2η ΟΜΠ</vt:lpstr>
      <vt:lpstr>2η ΟΜΠ </vt:lpstr>
      <vt:lpstr>2η ΟΜΠ</vt:lpstr>
      <vt:lpstr>2η ΟΜΠ </vt:lpstr>
      <vt:lpstr>2η ΟΜΠ</vt:lpstr>
      <vt:lpstr>2η ΟΜΠ</vt:lpstr>
      <vt:lpstr>2η ΟΜΠ </vt:lpstr>
      <vt:lpstr>2η ΟΜΠ</vt:lpstr>
      <vt:lpstr>2η ΟΜΠ</vt:lpstr>
      <vt:lpstr>3η ΟΜΠ </vt:lpstr>
      <vt:lpstr>3η ΟΜΠ </vt:lpstr>
      <vt:lpstr>3η ΟΜΠ </vt:lpstr>
      <vt:lpstr>4η ΟΜΠ </vt:lpstr>
      <vt:lpstr>PowerPoint Presentation</vt:lpstr>
      <vt:lpstr>4η ΟΜΠ </vt:lpstr>
      <vt:lpstr>4η ΟΜΠ </vt:lpstr>
      <vt:lpstr>4η ΟΜΠ </vt:lpstr>
      <vt:lpstr>4η ΟΜΠ </vt:lpstr>
      <vt:lpstr>PowerPoint Presentation</vt:lpstr>
      <vt:lpstr>4η ΟΜΠ </vt:lpstr>
      <vt:lpstr>4η ΟΜΠ </vt:lpstr>
      <vt:lpstr>PowerPoint Presentation</vt:lpstr>
      <vt:lpstr>4η ΟΜΠ </vt:lpstr>
      <vt:lpstr>4η ΟΜΠ </vt:lpstr>
      <vt:lpstr>ΑΠΟ ΟΛΕΣ ΤΙΣ ΟΜΠ</vt:lpstr>
      <vt:lpstr>PowerPoint Presentation</vt:lpstr>
      <vt:lpstr>ΑΠΟ ΟΛΕΣ ΤΙΣ ΟΜΠ </vt:lpstr>
      <vt:lpstr>PowerPoint Presentation</vt:lpstr>
      <vt:lpstr>ΑΠΟ ΟΛΕΣ ΤΙΣ ΟΜΠ</vt:lpstr>
      <vt:lpstr>PowerPoint Presentation</vt:lpstr>
      <vt:lpstr>                 </vt:lpstr>
      <vt:lpstr>PowerPoint Presentation</vt:lpstr>
      <vt:lpstr>PowerPoint Presentation</vt:lpstr>
      <vt:lpstr>Α’ Λυκείου - Ομάδες Μαθημάτων Προσανατολισμού   (O.M.Π.)</vt:lpstr>
      <vt:lpstr>PowerPoint Presentation</vt:lpstr>
      <vt:lpstr>Κατεύθυνση Κλασικών και Ανθρωπιστικών Σπουδών (1η)</vt:lpstr>
      <vt:lpstr>Κατεύθυνση Ξένων Γλωσσών και Ευρωπαϊκών Σπουδών (2η)</vt:lpstr>
      <vt:lpstr>Κατεύθυνση Θετικών Επιστημών/ Βιοεπιστημών/ Πληροφορικής / Τεχνολογίας (3η)</vt:lpstr>
      <vt:lpstr>Κατεύθυνση Οικονομικών Επιστημών                   (4η)</vt:lpstr>
      <vt:lpstr>Κατεύθυνση Εμπορίου και Υπηρεσιών (5η)</vt:lpstr>
      <vt:lpstr>Κατεύθυνση Καλών Τεχνών (6η)</vt:lpstr>
      <vt:lpstr>ΚΑΤΕΥΘΥΝΣΕΙΣ ΚΑΙ ΕΝΔΕΙΚΤΙΚΕΣ ΣΠΟΥΔΕΣ (ανάλογα με τα μαθήματα επιλογής στη Β΄ και Γ΄ Λυκείου)</vt:lpstr>
      <vt:lpstr> ΚΑΤΕΥΘΥΝΣΕΙΣ ΚΑΙ ΕΝΔΕΙΚΤΙΚΕΣ ΣΠΟΥΔΕΣ (ανάλογα με τα μαθήματα επιλογής στη Β΄ και Γ΄ Λυκείου)</vt:lpstr>
      <vt:lpstr>ΚΑΤΕΥΘΥΝΣΕΙΣ ΚΑΙ ΕΝΔΕΙΚΤΙΚΕΣ ΣΠΟΥΔΕΣ (ανάλογα με τα μαθήματα επιλογής στη Β΄ και Γ΄ Λυκείου)</vt:lpstr>
      <vt:lpstr>ΚΑΤΕΥΘΥΝΣΕΙΣ ΚΑΙ ΕΝΔΕΙΚΤΙΚΕΣ ΣΠΟΥΔΕΣ (ανάλογα με τα μαθήματα επιλογής στη Β΄ και Γ΄ Λυκείου)</vt:lpstr>
      <vt:lpstr>ΚΑΤΕΥΘΥΝΣΕΙΣ ΚΑΙ ΕΝΔΕΙΚΤΙΚΕΣ ΣΠΟΥΔΕΣ (ανάλογα με τα μαθήματα επιλογής στη Β΄ και Γ΄ Λυκείου)</vt:lpstr>
      <vt:lpstr>ΚΑΤΕΥΘΥΝΣΕΙΣ ΚΑΙ ΕΝΔΕΙΚΤΙΚΕΣ ΣΠΟΥΔΕΣ (ανάλογα με τα μαθήματα επιλογής στη Β΄ και Γ΄ Λυκείου)</vt:lpstr>
      <vt:lpstr>Εξεταζόμενα Μαθήματα Β΄ και Γ΄ Λυκείου </vt:lpstr>
      <vt:lpstr>Εξετάσεις Μετάταξης</vt:lpstr>
      <vt:lpstr>PowerPoint Presentation</vt:lpstr>
      <vt:lpstr>       ΓΕΝΙΚΕΣ  ΣΗΜΑΝΤΙΚΕΣ  ΕΠΙΣΗΜΑΝΣΕΙΣ      </vt:lpstr>
      <vt:lpstr>ΚΥΠΡΟΣ – ΠΟΛΛΑΠΛΟΙ ΒΑΘΜΟΙ ΠΡΟΣΒΑΣΗΣ </vt:lpstr>
      <vt:lpstr>ΕΛΛΑΔΑ-ΕΝΑΣ ΓΕΝΙΚΟΣ ΒΑΘΜΟΣ ΚΑΤΑΤΑΞΗΣ</vt:lpstr>
      <vt:lpstr>PowerPoint Presentation</vt:lpstr>
      <vt:lpstr>     ΜΕΣΑ  ΥΛΟΠΟΙΗΣΗΣ  ΤΗΣ ΔΙΑΔΙΚΑΣΙΑΣ  ΕΠΙΛΟΓΗΣ  ΕΚΠΑΙΔΕΥΤΙΚΗΣ  - ΕΠΑΓΓΕΛΜΑΤΙΚΗΣ  ΑΠΟΦΑΣΗΣ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Διαδικασία  οργάνωσης της Εκπαιδευτικής  και Επαγγελματικής απόφασης.       Υπηρεσία Συμβουλευτικής   και   Επαγγελματικής  Αγωγής 12/11/2019</dc:title>
  <dc:creator>Andri Mannouri</dc:creator>
  <cp:lastModifiedBy>ΕΛΕΝΑ ΚΟΥΜΕΝΗ</cp:lastModifiedBy>
  <cp:revision>360</cp:revision>
  <cp:lastPrinted>2021-11-15T13:28:09Z</cp:lastPrinted>
  <dcterms:created xsi:type="dcterms:W3CDTF">2006-08-16T00:00:00Z</dcterms:created>
  <dcterms:modified xsi:type="dcterms:W3CDTF">2024-12-17T06:59:50Z</dcterms:modified>
</cp:coreProperties>
</file>